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4"/>
    <p:sldMasterId id="2147483687" r:id="rId5"/>
    <p:sldMasterId id="2147483699" r:id="rId6"/>
  </p:sldMasterIdLst>
  <p:notesMasterIdLst>
    <p:notesMasterId r:id="rId62"/>
  </p:notesMasterIdLst>
  <p:sldIdLst>
    <p:sldId id="420" r:id="rId7"/>
    <p:sldId id="422" r:id="rId8"/>
    <p:sldId id="426" r:id="rId9"/>
    <p:sldId id="456" r:id="rId10"/>
    <p:sldId id="256" r:id="rId11"/>
    <p:sldId id="257" r:id="rId12"/>
    <p:sldId id="258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59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468" r:id="rId35"/>
    <p:sldId id="474" r:id="rId36"/>
    <p:sldId id="486" r:id="rId37"/>
    <p:sldId id="430" r:id="rId38"/>
    <p:sldId id="475" r:id="rId39"/>
    <p:sldId id="438" r:id="rId40"/>
    <p:sldId id="453" r:id="rId41"/>
    <p:sldId id="487" r:id="rId42"/>
    <p:sldId id="476" r:id="rId43"/>
    <p:sldId id="477" r:id="rId44"/>
    <p:sldId id="489" r:id="rId45"/>
    <p:sldId id="488" r:id="rId46"/>
    <p:sldId id="485" r:id="rId47"/>
    <p:sldId id="439" r:id="rId48"/>
    <p:sldId id="464" r:id="rId49"/>
    <p:sldId id="478" r:id="rId50"/>
    <p:sldId id="490" r:id="rId51"/>
    <p:sldId id="491" r:id="rId52"/>
    <p:sldId id="492" r:id="rId53"/>
    <p:sldId id="484" r:id="rId54"/>
    <p:sldId id="494" r:id="rId55"/>
    <p:sldId id="495" r:id="rId56"/>
    <p:sldId id="461" r:id="rId57"/>
    <p:sldId id="424" r:id="rId58"/>
    <p:sldId id="466" r:id="rId59"/>
    <p:sldId id="467" r:id="rId60"/>
    <p:sldId id="463" r:id="rId6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A8E"/>
    <a:srgbClr val="30528E"/>
    <a:srgbClr val="11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DA2DD0-6241-3848-BC4D-CCF72FAB870B}" v="8" dt="2026-02-19T16:46:58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34"/>
    <p:restoredTop sz="94666"/>
  </p:normalViewPr>
  <p:slideViewPr>
    <p:cSldViewPr snapToGrid="0">
      <p:cViewPr varScale="1">
        <p:scale>
          <a:sx n="98" d="100"/>
          <a:sy n="98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schnig, Sebastian (GY Schwertstrasse)" userId="S::s.petschnig@gy-schwertstrasse.solingen.de::412425ce-e795-4d64-a455-9778a1844b59" providerId="AD" clId="Web-{048EBC24-2A2D-4A95-B29E-37BBC3545CD7}"/>
    <pc:docChg chg="modSld">
      <pc:chgData name="Petschnig, Sebastian (GY Schwertstrasse)" userId="S::s.petschnig@gy-schwertstrasse.solingen.de::412425ce-e795-4d64-a455-9778a1844b59" providerId="AD" clId="Web-{048EBC24-2A2D-4A95-B29E-37BBC3545CD7}" dt="2026-02-18T10:39:11.666" v="43" actId="20577"/>
      <pc:docMkLst>
        <pc:docMk/>
      </pc:docMkLst>
      <pc:sldChg chg="modSp">
        <pc:chgData name="Petschnig, Sebastian (GY Schwertstrasse)" userId="S::s.petschnig@gy-schwertstrasse.solingen.de::412425ce-e795-4d64-a455-9778a1844b59" providerId="AD" clId="Web-{048EBC24-2A2D-4A95-B29E-37BBC3545CD7}" dt="2026-02-18T10:39:11.666" v="43" actId="20577"/>
        <pc:sldMkLst>
          <pc:docMk/>
          <pc:sldMk cId="393861988" sldId="461"/>
        </pc:sldMkLst>
        <pc:spChg chg="mod">
          <ac:chgData name="Petschnig, Sebastian (GY Schwertstrasse)" userId="S::s.petschnig@gy-schwertstrasse.solingen.de::412425ce-e795-4d64-a455-9778a1844b59" providerId="AD" clId="Web-{048EBC24-2A2D-4A95-B29E-37BBC3545CD7}" dt="2026-02-18T10:39:11.666" v="43" actId="20577"/>
          <ac:spMkLst>
            <pc:docMk/>
            <pc:sldMk cId="393861988" sldId="461"/>
            <ac:spMk id="3" creationId="{11B9EB09-A9AD-5C40-F765-86C2D20AFB9A}"/>
          </ac:spMkLst>
        </pc:spChg>
      </pc:sldChg>
    </pc:docChg>
  </pc:docChgLst>
  <pc:docChgLst>
    <pc:chgData name="Alboteanu-Schirner, Ana Maria (GY Schwertstrasse)" userId="d5f821ac-8adf-4f74-b15e-da17897d6a0d" providerId="ADAL" clId="{0F6E785F-94FF-578C-BB1D-7456D04939F2}"/>
    <pc:docChg chg="undo custSel addSld delSld modSld sldOrd">
      <pc:chgData name="Alboteanu-Schirner, Ana Maria (GY Schwertstrasse)" userId="d5f821ac-8adf-4f74-b15e-da17897d6a0d" providerId="ADAL" clId="{0F6E785F-94FF-578C-BB1D-7456D04939F2}" dt="2026-02-19T16:46:58.974" v="241"/>
      <pc:docMkLst>
        <pc:docMk/>
      </pc:docMkLst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56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57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58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59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60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61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62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63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64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65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66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67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68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69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70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71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72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73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74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75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76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77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0" sldId="278"/>
        </pc:sldMkLst>
      </pc:sldChg>
      <pc:sldChg chg="add del">
        <pc:chgData name="Alboteanu-Schirner, Ana Maria (GY Schwertstrasse)" userId="d5f821ac-8adf-4f74-b15e-da17897d6a0d" providerId="ADAL" clId="{0F6E785F-94FF-578C-BB1D-7456D04939F2}" dt="2026-02-19T13:57:18.693" v="236"/>
        <pc:sldMkLst>
          <pc:docMk/>
          <pc:sldMk cId="872610554" sldId="279"/>
        </pc:sldMkLst>
      </pc:sldChg>
      <pc:sldChg chg="addSp delSp modSp mod delAnim">
        <pc:chgData name="Alboteanu-Schirner, Ana Maria (GY Schwertstrasse)" userId="d5f821ac-8adf-4f74-b15e-da17897d6a0d" providerId="ADAL" clId="{0F6E785F-94FF-578C-BB1D-7456D04939F2}" dt="2026-02-16T18:49:21.186" v="14" actId="1076"/>
        <pc:sldMkLst>
          <pc:docMk/>
          <pc:sldMk cId="1840974611" sldId="420"/>
        </pc:sldMkLst>
        <pc:spChg chg="mod">
          <ac:chgData name="Alboteanu-Schirner, Ana Maria (GY Schwertstrasse)" userId="d5f821ac-8adf-4f74-b15e-da17897d6a0d" providerId="ADAL" clId="{0F6E785F-94FF-578C-BB1D-7456D04939F2}" dt="2026-02-16T18:49:21.186" v="14" actId="1076"/>
          <ac:spMkLst>
            <pc:docMk/>
            <pc:sldMk cId="1840974611" sldId="420"/>
            <ac:spMk id="3" creationId="{CA4F3CA0-92BE-668C-CF5B-71E0397180CF}"/>
          </ac:spMkLst>
        </pc:spChg>
        <pc:picChg chg="mod">
          <ac:chgData name="Alboteanu-Schirner, Ana Maria (GY Schwertstrasse)" userId="d5f821ac-8adf-4f74-b15e-da17897d6a0d" providerId="ADAL" clId="{0F6E785F-94FF-578C-BB1D-7456D04939F2}" dt="2026-02-16T18:49:11.490" v="12" actId="14100"/>
          <ac:picMkLst>
            <pc:docMk/>
            <pc:sldMk cId="1840974611" sldId="420"/>
            <ac:picMk id="4" creationId="{1FE1AE39-B0EB-A421-1DF6-648B57E21643}"/>
          </ac:picMkLst>
        </pc:picChg>
        <pc:picChg chg="add mod">
          <ac:chgData name="Alboteanu-Schirner, Ana Maria (GY Schwertstrasse)" userId="d5f821ac-8adf-4f74-b15e-da17897d6a0d" providerId="ADAL" clId="{0F6E785F-94FF-578C-BB1D-7456D04939F2}" dt="2026-02-16T18:49:15.974" v="13" actId="1076"/>
          <ac:picMkLst>
            <pc:docMk/>
            <pc:sldMk cId="1840974611" sldId="420"/>
            <ac:picMk id="8" creationId="{59C7C9F6-F09D-A622-D5B8-9EACE5467BB3}"/>
          </ac:picMkLst>
        </pc:picChg>
        <pc:picChg chg="add mod">
          <ac:chgData name="Alboteanu-Schirner, Ana Maria (GY Schwertstrasse)" userId="d5f821ac-8adf-4f74-b15e-da17897d6a0d" providerId="ADAL" clId="{0F6E785F-94FF-578C-BB1D-7456D04939F2}" dt="2026-02-16T18:49:15.974" v="13" actId="1076"/>
          <ac:picMkLst>
            <pc:docMk/>
            <pc:sldMk cId="1840974611" sldId="420"/>
            <ac:picMk id="9" creationId="{DB0367FB-02FB-132D-44DE-3EDB9B37241D}"/>
          </ac:picMkLst>
        </pc:picChg>
      </pc:sldChg>
      <pc:sldChg chg="modSp mod">
        <pc:chgData name="Alboteanu-Schirner, Ana Maria (GY Schwertstrasse)" userId="d5f821ac-8adf-4f74-b15e-da17897d6a0d" providerId="ADAL" clId="{0F6E785F-94FF-578C-BB1D-7456D04939F2}" dt="2026-02-16T19:42:21.130" v="129" actId="20577"/>
        <pc:sldMkLst>
          <pc:docMk/>
          <pc:sldMk cId="3663839840" sldId="422"/>
        </pc:sldMkLst>
        <pc:spChg chg="mod">
          <ac:chgData name="Alboteanu-Schirner, Ana Maria (GY Schwertstrasse)" userId="d5f821ac-8adf-4f74-b15e-da17897d6a0d" providerId="ADAL" clId="{0F6E785F-94FF-578C-BB1D-7456D04939F2}" dt="2026-02-16T18:50:26.953" v="88" actId="20577"/>
          <ac:spMkLst>
            <pc:docMk/>
            <pc:sldMk cId="3663839840" sldId="422"/>
            <ac:spMk id="14" creationId="{20A22DEF-97F1-0495-1DF8-3D32448CDE96}"/>
          </ac:spMkLst>
        </pc:spChg>
        <pc:spChg chg="mod">
          <ac:chgData name="Alboteanu-Schirner, Ana Maria (GY Schwertstrasse)" userId="d5f821ac-8adf-4f74-b15e-da17897d6a0d" providerId="ADAL" clId="{0F6E785F-94FF-578C-BB1D-7456D04939F2}" dt="2026-02-16T19:42:21.130" v="129" actId="20577"/>
          <ac:spMkLst>
            <pc:docMk/>
            <pc:sldMk cId="3663839840" sldId="422"/>
            <ac:spMk id="16" creationId="{F0733FA4-5245-0B9F-BAA3-5502966F52B0}"/>
          </ac:spMkLst>
        </pc:spChg>
      </pc:sldChg>
      <pc:sldChg chg="modSp mod">
        <pc:chgData name="Alboteanu-Schirner, Ana Maria (GY Schwertstrasse)" userId="d5f821ac-8adf-4f74-b15e-da17897d6a0d" providerId="ADAL" clId="{0F6E785F-94FF-578C-BB1D-7456D04939F2}" dt="2026-02-16T19:58:22.509" v="232" actId="13926"/>
        <pc:sldMkLst>
          <pc:docMk/>
          <pc:sldMk cId="2854984490" sldId="424"/>
        </pc:sldMkLst>
        <pc:spChg chg="mod">
          <ac:chgData name="Alboteanu-Schirner, Ana Maria (GY Schwertstrasse)" userId="d5f821ac-8adf-4f74-b15e-da17897d6a0d" providerId="ADAL" clId="{0F6E785F-94FF-578C-BB1D-7456D04939F2}" dt="2026-02-16T19:58:22.509" v="232" actId="13926"/>
          <ac:spMkLst>
            <pc:docMk/>
            <pc:sldMk cId="2854984490" sldId="424"/>
            <ac:spMk id="3" creationId="{5F48E51F-5852-57CD-130F-E984E6F5F9B0}"/>
          </ac:spMkLst>
        </pc:spChg>
      </pc:sldChg>
      <pc:sldChg chg="addSp modSp mod">
        <pc:chgData name="Alboteanu-Schirner, Ana Maria (GY Schwertstrasse)" userId="d5f821ac-8adf-4f74-b15e-da17897d6a0d" providerId="ADAL" clId="{0F6E785F-94FF-578C-BB1D-7456D04939F2}" dt="2026-02-16T18:52:18.110" v="110" actId="207"/>
        <pc:sldMkLst>
          <pc:docMk/>
          <pc:sldMk cId="2439864423" sldId="426"/>
        </pc:sldMkLst>
        <pc:spChg chg="mod">
          <ac:chgData name="Alboteanu-Schirner, Ana Maria (GY Schwertstrasse)" userId="d5f821ac-8adf-4f74-b15e-da17897d6a0d" providerId="ADAL" clId="{0F6E785F-94FF-578C-BB1D-7456D04939F2}" dt="2026-02-16T18:51:51.348" v="102" actId="1076"/>
          <ac:spMkLst>
            <pc:docMk/>
            <pc:sldMk cId="2439864423" sldId="426"/>
            <ac:spMk id="2" creationId="{091A9071-8C38-4E7D-E66B-429D0246A7F3}"/>
          </ac:spMkLst>
        </pc:spChg>
        <pc:spChg chg="add mod">
          <ac:chgData name="Alboteanu-Schirner, Ana Maria (GY Schwertstrasse)" userId="d5f821ac-8adf-4f74-b15e-da17897d6a0d" providerId="ADAL" clId="{0F6E785F-94FF-578C-BB1D-7456D04939F2}" dt="2026-02-16T18:51:16.969" v="93" actId="1076"/>
          <ac:spMkLst>
            <pc:docMk/>
            <pc:sldMk cId="2439864423" sldId="426"/>
            <ac:spMk id="4" creationId="{23D9BA1C-F8E0-166E-6EB9-53FA593F6D67}"/>
          </ac:spMkLst>
        </pc:spChg>
        <pc:spChg chg="add mod">
          <ac:chgData name="Alboteanu-Schirner, Ana Maria (GY Schwertstrasse)" userId="d5f821ac-8adf-4f74-b15e-da17897d6a0d" providerId="ADAL" clId="{0F6E785F-94FF-578C-BB1D-7456D04939F2}" dt="2026-02-16T18:52:18.110" v="110" actId="207"/>
          <ac:spMkLst>
            <pc:docMk/>
            <pc:sldMk cId="2439864423" sldId="426"/>
            <ac:spMk id="6" creationId="{C498E67C-BBB4-3A10-B4AE-E6F3DFF36978}"/>
          </ac:spMkLst>
        </pc:spChg>
      </pc:sldChg>
      <pc:sldChg chg="ord">
        <pc:chgData name="Alboteanu-Schirner, Ana Maria (GY Schwertstrasse)" userId="d5f821ac-8adf-4f74-b15e-da17897d6a0d" providerId="ADAL" clId="{0F6E785F-94FF-578C-BB1D-7456D04939F2}" dt="2026-02-16T18:53:46.964" v="114" actId="20578"/>
        <pc:sldMkLst>
          <pc:docMk/>
          <pc:sldMk cId="4093597763" sldId="430"/>
        </pc:sldMkLst>
      </pc:sldChg>
      <pc:sldChg chg="del">
        <pc:chgData name="Alboteanu-Schirner, Ana Maria (GY Schwertstrasse)" userId="d5f821ac-8adf-4f74-b15e-da17897d6a0d" providerId="ADAL" clId="{0F6E785F-94FF-578C-BB1D-7456D04939F2}" dt="2026-02-19T13:59:09.911" v="238" actId="2696"/>
        <pc:sldMkLst>
          <pc:docMk/>
          <pc:sldMk cId="2009648109" sldId="446"/>
        </pc:sldMkLst>
      </pc:sldChg>
      <pc:sldChg chg="add">
        <pc:chgData name="Alboteanu-Schirner, Ana Maria (GY Schwertstrasse)" userId="d5f821ac-8adf-4f74-b15e-da17897d6a0d" providerId="ADAL" clId="{0F6E785F-94FF-578C-BB1D-7456D04939F2}" dt="2026-02-19T16:46:58.974" v="241"/>
        <pc:sldMkLst>
          <pc:docMk/>
          <pc:sldMk cId="478391555" sldId="456"/>
        </pc:sldMkLst>
      </pc:sldChg>
      <pc:sldChg chg="del modNotesTx">
        <pc:chgData name="Alboteanu-Schirner, Ana Maria (GY Schwertstrasse)" userId="d5f821ac-8adf-4f74-b15e-da17897d6a0d" providerId="ADAL" clId="{0F6E785F-94FF-578C-BB1D-7456D04939F2}" dt="2026-02-19T16:46:47.093" v="240" actId="2696"/>
        <pc:sldMkLst>
          <pc:docMk/>
          <pc:sldMk cId="3664745294" sldId="456"/>
        </pc:sldMkLst>
      </pc:sldChg>
      <pc:sldChg chg="modNotesTx">
        <pc:chgData name="Alboteanu-Schirner, Ana Maria (GY Schwertstrasse)" userId="d5f821ac-8adf-4f74-b15e-da17897d6a0d" providerId="ADAL" clId="{0F6E785F-94FF-578C-BB1D-7456D04939F2}" dt="2026-02-16T19:56:00.088" v="200" actId="20577"/>
        <pc:sldMkLst>
          <pc:docMk/>
          <pc:sldMk cId="393861988" sldId="461"/>
        </pc:sldMkLst>
      </pc:sldChg>
      <pc:sldChg chg="del">
        <pc:chgData name="Alboteanu-Schirner, Ana Maria (GY Schwertstrasse)" userId="d5f821ac-8adf-4f74-b15e-da17897d6a0d" providerId="ADAL" clId="{0F6E785F-94FF-578C-BB1D-7456D04939F2}" dt="2026-02-19T13:59:11.416" v="239" actId="2696"/>
        <pc:sldMkLst>
          <pc:docMk/>
          <pc:sldMk cId="3338835304" sldId="472"/>
        </pc:sldMkLst>
      </pc:sldChg>
      <pc:sldChg chg="modSp mod modNotesTx">
        <pc:chgData name="Alboteanu-Schirner, Ana Maria (GY Schwertstrasse)" userId="d5f821ac-8adf-4f74-b15e-da17897d6a0d" providerId="ADAL" clId="{0F6E785F-94FF-578C-BB1D-7456D04939F2}" dt="2026-02-16T19:55:29.089" v="199" actId="20577"/>
        <pc:sldMkLst>
          <pc:docMk/>
          <pc:sldMk cId="3898684665" sldId="484"/>
        </pc:sldMkLst>
        <pc:spChg chg="mod">
          <ac:chgData name="Alboteanu-Schirner, Ana Maria (GY Schwertstrasse)" userId="d5f821ac-8adf-4f74-b15e-da17897d6a0d" providerId="ADAL" clId="{0F6E785F-94FF-578C-BB1D-7456D04939F2}" dt="2026-02-16T19:55:16.020" v="189" actId="20577"/>
          <ac:spMkLst>
            <pc:docMk/>
            <pc:sldMk cId="3898684665" sldId="484"/>
            <ac:spMk id="3" creationId="{4EB70949-D059-9927-00A6-F9B27EAE7EE9}"/>
          </ac:spMkLst>
        </pc:spChg>
      </pc:sldChg>
      <pc:sldChg chg="modSp mod">
        <pc:chgData name="Alboteanu-Schirner, Ana Maria (GY Schwertstrasse)" userId="d5f821ac-8adf-4f74-b15e-da17897d6a0d" providerId="ADAL" clId="{0F6E785F-94FF-578C-BB1D-7456D04939F2}" dt="2026-02-16T19:49:44.193" v="153" actId="20577"/>
        <pc:sldMkLst>
          <pc:docMk/>
          <pc:sldMk cId="1998918048" sldId="488"/>
        </pc:sldMkLst>
        <pc:spChg chg="mod">
          <ac:chgData name="Alboteanu-Schirner, Ana Maria (GY Schwertstrasse)" userId="d5f821ac-8adf-4f74-b15e-da17897d6a0d" providerId="ADAL" clId="{0F6E785F-94FF-578C-BB1D-7456D04939F2}" dt="2026-02-16T19:49:44.193" v="153" actId="20577"/>
          <ac:spMkLst>
            <pc:docMk/>
            <pc:sldMk cId="1998918048" sldId="488"/>
            <ac:spMk id="6" creationId="{118DDA16-73ED-6DBE-873B-DEFD32EC4913}"/>
          </ac:spMkLst>
        </pc:spChg>
      </pc:sldChg>
      <pc:sldChg chg="modSp mod">
        <pc:chgData name="Alboteanu-Schirner, Ana Maria (GY Schwertstrasse)" userId="d5f821ac-8adf-4f74-b15e-da17897d6a0d" providerId="ADAL" clId="{0F6E785F-94FF-578C-BB1D-7456D04939F2}" dt="2026-02-16T19:53:21.256" v="154" actId="20577"/>
        <pc:sldMkLst>
          <pc:docMk/>
          <pc:sldMk cId="1190851110" sldId="492"/>
        </pc:sldMkLst>
        <pc:spChg chg="mod">
          <ac:chgData name="Alboteanu-Schirner, Ana Maria (GY Schwertstrasse)" userId="d5f821ac-8adf-4f74-b15e-da17897d6a0d" providerId="ADAL" clId="{0F6E785F-94FF-578C-BB1D-7456D04939F2}" dt="2026-02-16T19:53:21.256" v="154" actId="20577"/>
          <ac:spMkLst>
            <pc:docMk/>
            <pc:sldMk cId="1190851110" sldId="492"/>
            <ac:spMk id="3" creationId="{E542AAB5-F598-4DDB-E5E4-BC8075604C83}"/>
          </ac:spMkLst>
        </pc:spChg>
      </pc:sldChg>
      <pc:sldChg chg="new del">
        <pc:chgData name="Alboteanu-Schirner, Ana Maria (GY Schwertstrasse)" userId="d5f821ac-8adf-4f74-b15e-da17897d6a0d" providerId="ADAL" clId="{0F6E785F-94FF-578C-BB1D-7456D04939F2}" dt="2026-02-19T13:57:23.828" v="237" actId="2696"/>
        <pc:sldMkLst>
          <pc:docMk/>
          <pc:sldMk cId="3179635915" sldId="496"/>
        </pc:sldMkLst>
      </pc:sldChg>
    </pc:docChg>
  </pc:docChgLst>
  <pc:docChgLst>
    <pc:chgData name="Petschnig, Sebastian (GY Schwertstrasse)" userId="S::s.petschnig@gy-schwertstrasse.solingen.de::412425ce-e795-4d64-a455-9778a1844b59" providerId="AD" clId="Web-{13F2E05C-18A0-4F73-B6F2-85A9E83075EC}"/>
    <pc:docChg chg="addSld delSld modSld">
      <pc:chgData name="Petschnig, Sebastian (GY Schwertstrasse)" userId="S::s.petschnig@gy-schwertstrasse.solingen.de::412425ce-e795-4d64-a455-9778a1844b59" providerId="AD" clId="Web-{13F2E05C-18A0-4F73-B6F2-85A9E83075EC}" dt="2026-02-17T12:22:05.060" v="15"/>
      <pc:docMkLst>
        <pc:docMk/>
      </pc:docMkLst>
      <pc:sldChg chg="addSp delSp modSp">
        <pc:chgData name="Petschnig, Sebastian (GY Schwertstrasse)" userId="S::s.petschnig@gy-schwertstrasse.solingen.de::412425ce-e795-4d64-a455-9778a1844b59" providerId="AD" clId="Web-{13F2E05C-18A0-4F73-B6F2-85A9E83075EC}" dt="2026-02-17T12:20:57.226" v="3"/>
        <pc:sldMkLst>
          <pc:docMk/>
          <pc:sldMk cId="2439864423" sldId="426"/>
        </pc:sldMkLst>
      </pc:sldChg>
    </pc:docChg>
  </pc:docChgLst>
  <pc:docChgLst>
    <pc:chgData name="Petschnig, Sebastian (GY Schwertstrasse)" userId="S::s.petschnig@gy-schwertstrasse.solingen.de::412425ce-e795-4d64-a455-9778a1844b59" providerId="AD" clId="Web-{4A4DE4A6-EF29-40ED-ABEB-1AB82ECA482B}"/>
    <pc:docChg chg="modSld">
      <pc:chgData name="Petschnig, Sebastian (GY Schwertstrasse)" userId="S::s.petschnig@gy-schwertstrasse.solingen.de::412425ce-e795-4d64-a455-9778a1844b59" providerId="AD" clId="Web-{4A4DE4A6-EF29-40ED-ABEB-1AB82ECA482B}" dt="2026-02-18T16:30:17.720" v="32" actId="20577"/>
      <pc:docMkLst>
        <pc:docMk/>
      </pc:docMkLst>
      <pc:sldChg chg="modNotes">
        <pc:chgData name="Petschnig, Sebastian (GY Schwertstrasse)" userId="S::s.petschnig@gy-schwertstrasse.solingen.de::412425ce-e795-4d64-a455-9778a1844b59" providerId="AD" clId="Web-{4A4DE4A6-EF29-40ED-ABEB-1AB82ECA482B}" dt="2026-02-18T16:24:16.280" v="2"/>
        <pc:sldMkLst>
          <pc:docMk/>
          <pc:sldMk cId="1840974611" sldId="420"/>
        </pc:sldMkLst>
      </pc:sldChg>
      <pc:sldChg chg="modNotes">
        <pc:chgData name="Petschnig, Sebastian (GY Schwertstrasse)" userId="S::s.petschnig@gy-schwertstrasse.solingen.de::412425ce-e795-4d64-a455-9778a1844b59" providerId="AD" clId="Web-{4A4DE4A6-EF29-40ED-ABEB-1AB82ECA482B}" dt="2026-02-18T16:24:46.737" v="10"/>
        <pc:sldMkLst>
          <pc:docMk/>
          <pc:sldMk cId="3663839840" sldId="422"/>
        </pc:sldMkLst>
      </pc:sldChg>
      <pc:sldChg chg="modSp">
        <pc:chgData name="Petschnig, Sebastian (GY Schwertstrasse)" userId="S::s.petschnig@gy-schwertstrasse.solingen.de::412425ce-e795-4d64-a455-9778a1844b59" providerId="AD" clId="Web-{4A4DE4A6-EF29-40ED-ABEB-1AB82ECA482B}" dt="2026-02-18T16:30:17.720" v="32" actId="20577"/>
        <pc:sldMkLst>
          <pc:docMk/>
          <pc:sldMk cId="2854984490" sldId="424"/>
        </pc:sldMkLst>
        <pc:spChg chg="mod">
          <ac:chgData name="Petschnig, Sebastian (GY Schwertstrasse)" userId="S::s.petschnig@gy-schwertstrasse.solingen.de::412425ce-e795-4d64-a455-9778a1844b59" providerId="AD" clId="Web-{4A4DE4A6-EF29-40ED-ABEB-1AB82ECA482B}" dt="2026-02-18T16:30:17.720" v="32" actId="20577"/>
          <ac:spMkLst>
            <pc:docMk/>
            <pc:sldMk cId="2854984490" sldId="424"/>
            <ac:spMk id="3" creationId="{5F48E51F-5852-57CD-130F-E984E6F5F9B0}"/>
          </ac:spMkLst>
        </pc:spChg>
      </pc:sldChg>
      <pc:sldChg chg="modSp">
        <pc:chgData name="Petschnig, Sebastian (GY Schwertstrasse)" userId="S::s.petschnig@gy-schwertstrasse.solingen.de::412425ce-e795-4d64-a455-9778a1844b59" providerId="AD" clId="Web-{4A4DE4A6-EF29-40ED-ABEB-1AB82ECA482B}" dt="2026-02-18T16:26:42.824" v="20" actId="20577"/>
        <pc:sldMkLst>
          <pc:docMk/>
          <pc:sldMk cId="4034983194" sldId="477"/>
        </pc:sldMkLst>
        <pc:spChg chg="mod">
          <ac:chgData name="Petschnig, Sebastian (GY Schwertstrasse)" userId="S::s.petschnig@gy-schwertstrasse.solingen.de::412425ce-e795-4d64-a455-9778a1844b59" providerId="AD" clId="Web-{4A4DE4A6-EF29-40ED-ABEB-1AB82ECA482B}" dt="2026-02-18T16:26:42.824" v="20" actId="20577"/>
          <ac:spMkLst>
            <pc:docMk/>
            <pc:sldMk cId="4034983194" sldId="477"/>
            <ac:spMk id="3" creationId="{A15D3B7A-290A-F51D-E15B-2AC4AE9EED62}"/>
          </ac:spMkLst>
        </pc:spChg>
      </pc:sldChg>
      <pc:sldChg chg="modSp">
        <pc:chgData name="Petschnig, Sebastian (GY Schwertstrasse)" userId="S::s.petschnig@gy-schwertstrasse.solingen.de::412425ce-e795-4d64-a455-9778a1844b59" providerId="AD" clId="Web-{4A4DE4A6-EF29-40ED-ABEB-1AB82ECA482B}" dt="2026-02-18T16:27:01.700" v="28" actId="20577"/>
        <pc:sldMkLst>
          <pc:docMk/>
          <pc:sldMk cId="1698622979" sldId="489"/>
        </pc:sldMkLst>
        <pc:spChg chg="mod">
          <ac:chgData name="Petschnig, Sebastian (GY Schwertstrasse)" userId="S::s.petschnig@gy-schwertstrasse.solingen.de::412425ce-e795-4d64-a455-9778a1844b59" providerId="AD" clId="Web-{4A4DE4A6-EF29-40ED-ABEB-1AB82ECA482B}" dt="2026-02-18T16:27:01.700" v="28" actId="20577"/>
          <ac:spMkLst>
            <pc:docMk/>
            <pc:sldMk cId="1698622979" sldId="489"/>
            <ac:spMk id="6" creationId="{9F6792E5-9C16-BCFC-7FD9-7B93D18550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56B7A-7511-4C61-BA17-F7E49256A61D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759A2-81F3-4BC7-9837-F36A5CF731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769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>
                <a:ea typeface="Calibri"/>
                <a:cs typeface="Calibri"/>
              </a:rPr>
              <a:t>Pet</a:t>
            </a:r>
            <a:endParaRPr lang="de-DE" dirty="0" err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253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260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125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90D59-DD2E-AB75-9260-DD2156B2A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CE1DE30-544F-2E9B-EC64-77A717760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BE5F856-EC36-27E1-01C9-808DE2E27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21124C-6B13-D6B1-7AD8-6A7F25939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926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706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4AC6C-BBC9-A7FC-2578-4B8D33594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45F1ABA-B429-317F-92E6-21698F301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005F4D-3072-9713-C945-07C8BFB6D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BA17D7-CDB1-D7A4-D51E-47EE97CD2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724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FAE1-5EBC-EE8E-F478-52924F1FC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3CD56F0-2D0C-6ABE-58BB-CD900273D6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D20669-585D-2407-1A1B-761B88F6C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Pet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CBDEFA-9DB9-5F45-5EDA-6967AC0A0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60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6D1AF-D11A-9A5C-F426-E5D46E5D8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62F1DFD-D37E-5F58-9331-37469A8CE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412CD20-AF26-5BAE-A5D7-FC00CEFD8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Pet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9449D8-C8CA-4DE3-18E5-A8001BF3F4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454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E030D-2AFC-C1D6-EFFB-E08D0BDD8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20ECC11-B503-3144-68F3-BBDBACC8D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E8448C9-202B-5DA1-8DE7-13FDFA8E8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A1DC8E-48F9-8BEF-5372-DA3014B6C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556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131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498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Pet</a:t>
            </a:r>
            <a:r>
              <a:rPr lang="de-DE" dirty="0"/>
              <a:t>, Hinweis, dass die anwesenden </a:t>
            </a:r>
            <a:r>
              <a:rPr lang="de-DE" dirty="0" err="1"/>
              <a:t>SuS</a:t>
            </a:r>
            <a:r>
              <a:rPr lang="de-DE" dirty="0"/>
              <a:t> sich in die Anwesenheitsliste eintragen müssen + Seiteingang als Ausgang nehmen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8546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9945-2619-5CFD-52DF-3E54C5A04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5C27DF-98B8-1CC6-00FB-8D97CFF82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AFDA18-45BF-D18E-A761-3960107B5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B569B1-EA99-81CC-3867-BC405CC57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2330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FDDEB-D20A-EA22-7E13-311823FE1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5AEF57B-2777-226A-A211-9A14064F7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EF742EB-C570-1532-0C00-7EDD82B10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Pet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A079CF-BA02-8C24-0227-CA5DDF345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337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1EAFB-BE10-DC89-FCC9-3FE6D09B8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8738156-32A1-8BD6-E63A-90518FF53E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60D39A1-4151-0EBB-B657-E4CF1ABC1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Pet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861E5A-777F-1928-F571-5AF6A38EE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235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80BA8-C13A-28A1-9701-69EA148EE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B6AD49-2665-A44C-B42D-0A89D05DE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EDB0233-60F5-17C2-5BCF-DBE800110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Pet</a:t>
            </a:r>
            <a:r>
              <a:rPr lang="de-DE" dirty="0"/>
              <a:t>: Fazit: Block I (Noten aus der Q-Phase machen 2/3; Noten aus den Abiturprüfungen machen 1/3 </a:t>
            </a:r>
            <a:r>
              <a:rPr lang="de-DE"/>
              <a:t>der Abiturdurchschnittsnote aus)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1B4D3B-A79F-3F3F-7B70-703C68FACC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277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F6D3-3AB2-FEA3-4EE1-184B00EE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0A116F-1646-6BC1-98C5-7805905DC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25D7D5F-5CBD-743B-DFB1-A24F37D29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Pet</a:t>
            </a:r>
            <a:r>
              <a:rPr lang="de-DE" dirty="0"/>
              <a:t>: Abraten von Wiederholung in diesem Fall, sondern eher nach Alternativen suchen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BB6A7B-382D-A14D-B316-01EFAE08B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8535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55142-C02B-8A47-0D94-5A3EEB6FE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719F156-7894-FFC1-1C60-E7782394D8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D561EA-86C7-A9B6-327C-EEFD19699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2C73DF-C1D6-AD47-F97B-C48BFF10A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983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FE76A-FC1E-A15B-4576-F914FBAE9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B044FF-A9E7-7B37-7B2C-D6323F55A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7A9FDAB-3C02-CD77-C613-8C93CA65A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C5ABD7-7281-0341-315C-86E609B61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026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Pet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 err="1"/>
              <a:t>Certilingua</a:t>
            </a:r>
            <a:r>
              <a:rPr lang="de-DE" dirty="0"/>
              <a:t>: </a:t>
            </a:r>
            <a:r>
              <a:rPr lang="de-DE" dirty="0" err="1"/>
              <a:t>Kre</a:t>
            </a:r>
            <a:r>
              <a:rPr lang="de-DE" dirty="0"/>
              <a:t> wird ein Infotreffen für alle Interessierte (v.a. auch nicht-</a:t>
            </a:r>
            <a:r>
              <a:rPr lang="de-DE" dirty="0" err="1"/>
              <a:t>bili</a:t>
            </a:r>
            <a:r>
              <a:rPr lang="de-DE" dirty="0"/>
              <a:t>) anbieten. Wer kein internationales Begegnungsprojekt eigenständig gefunden hat, kann dieses im Rahmen des </a:t>
            </a:r>
            <a:r>
              <a:rPr lang="de-DE" dirty="0" err="1"/>
              <a:t>Debatingoder</a:t>
            </a:r>
            <a:r>
              <a:rPr lang="de-DE" dirty="0"/>
              <a:t> Europa-Projektkurses machen, Auslandsjahr oder Halbjahr zählt auch als internationales Begegnungsprojekt – man muss nur was drüber schreiben.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8795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390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Abt: Hier sind auch die Projektkurse!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958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036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444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597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Pet</a:t>
            </a:r>
            <a:r>
              <a:rPr lang="de-DE" dirty="0"/>
              <a:t>: Wenn in einem PK zu wenige </a:t>
            </a:r>
            <a:r>
              <a:rPr lang="de-DE" dirty="0" err="1"/>
              <a:t>SuS</a:t>
            </a:r>
            <a:r>
              <a:rPr lang="de-DE" dirty="0"/>
              <a:t> sind, müssen diese ggf. </a:t>
            </a:r>
            <a:r>
              <a:rPr lang="de-DE" dirty="0" err="1"/>
              <a:t>umwählen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96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7729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Pet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547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FE18-265A-C12D-3543-41C9D10B9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4D700A0-745C-4635-FF51-B8766A749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5BBABB6-86E6-3342-F9C4-2DB74335F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Pet</a:t>
            </a:r>
            <a:r>
              <a:rPr lang="de-DE" dirty="0"/>
              <a:t>: Betrifft eine Minderheit, Folie zu Hause in Ruhe anschauen, hier nicht weiter ausgeführt.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4D620C-BB4F-9614-6BD5-B6B28AF58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019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Abt: Wochenstunden wichtig, wenn Kurse (z.B. Vertiefungskurse) nicht angerechnet werden können, dann ist die Mindeststundenanzahl nicht erreicht und man kann nicht weitermachen.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983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759A2-81F3-4BC7-9837-F36A5CF731E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80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E0644-D25C-73D5-C037-AEE8BDF9C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71E6C2-9C63-7174-DB6F-BC0984D19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B240A0-84B6-4033-FA39-3CB1E9749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BAA3-A891-8A46-80F4-FDBF2A70C5E3}" type="datetime1">
              <a:rPr lang="de-DE" smtClean="0"/>
              <a:t>19.02.26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594E3A-F888-5893-14CA-BCFAB489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03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6CA7EF-4082-56C5-6754-4D871F028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			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8846EF-5816-6AE0-7808-28441E82B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FB5B94-0430-A06A-BC3E-2D934503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0594-6F48-694A-9886-50A1CE28627F}" type="datetime1">
              <a:rPr lang="de-DE" smtClean="0"/>
              <a:t>19.02.26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9ECA1E-714A-648F-2AD7-85F4F0FAE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612B75-B014-0C88-A90F-A56D95032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61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DC3EB49-8DC2-190F-CA3D-24DD24AA81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EAD841-55CA-5D22-D204-39C653084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D1904D-5AB8-F1DE-F487-BDCEDA7F6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898D-D1C5-C646-BCE1-C69978B1A0A0}" type="datetime1">
              <a:rPr lang="de-DE" smtClean="0"/>
              <a:t>19.02.26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0DB72C-45C9-E898-33F2-CD89EEEF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855CB-CEB9-8047-E344-F6BA088E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577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81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13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54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28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35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02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04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3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83039-2714-EC3B-70A0-B44B6FC7F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			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DA5ED4-F8C6-734F-DD80-65BEDE143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88719B-8EC2-51F1-A575-6A788D01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F3D8-8E5D-3947-8EB7-7DEC0C01111E}" type="datetime1">
              <a:rPr lang="de-DE" smtClean="0"/>
              <a:t>19.02.26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A49276-BD02-EF93-113E-AA46364F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63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08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35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7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6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345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821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745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549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20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61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FBD4A-A0C8-006A-DB01-D8E6B412B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6817F2-A123-B02C-EA93-002235E02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35AAD8-74E2-BE6F-3044-796910AC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2FB-2BA2-174D-98E5-B8972AA9AC7D}" type="datetime1">
              <a:rPr lang="de-DE" smtClean="0"/>
              <a:t>19.02.26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87C180-943F-E2EF-F5D0-AB30552F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542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3938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681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668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35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49160-E8E4-8D1B-C764-EA22CFE4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			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25AC98-659C-ABDA-C3BB-2B436B08D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C15455-122C-4025-7163-54A661D39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CD507-41E2-BD84-6062-1A80CFA8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AAF4A-3F73-4F4D-A876-FE3F7E30B5EF}" type="datetime1">
              <a:rPr lang="de-DE" smtClean="0"/>
              <a:t>19.02.26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6FEB5C-014E-3373-61CE-CF9B59CC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78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0F8EB-D9C7-5817-2A3D-5BB7EA6DC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			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39F34B-9C1A-1F08-0F83-A830A0716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43EFEF-E7B7-1BBD-E39D-6C350E6A2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CD2EA0-4E33-B7D3-5B2D-03207F089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BDC1C03-E6B5-6F25-E6B2-98D22F5CB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F9399C-CC56-9408-C081-D333CCA8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6443-2ED0-AF44-BFB3-F79E1AEF93F3}" type="datetime1">
              <a:rPr lang="de-DE" smtClean="0"/>
              <a:t>19.02.26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C8B473-153E-BFB6-6EE5-9AFFD7D4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96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970B9-A84E-B6FD-2153-E0CD24C74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			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21BDD8-2B4A-B1B3-4EF3-C1D2E5DB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EA24-5432-7845-950B-C2A7523D8371}" type="datetime1">
              <a:rPr lang="de-DE" smtClean="0"/>
              <a:t>19.02.26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3B9D32-21FA-832E-6A21-F3E4C291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91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760194-5139-7572-C5D3-C344EA2F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D30C-839D-2344-BB9A-4EB3474775FF}" type="datetime1">
              <a:rPr lang="de-DE" smtClean="0"/>
              <a:t>19.02.26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B53059-0185-A2FE-BB1C-BC2FBC5CC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2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ECE07-1C75-809E-AAF8-3BAF8651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95681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48D7D4-AAD6-EBDF-EF12-2A0FA162C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E8E304-B54C-2951-83C7-41D6F3F90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35936"/>
            <a:ext cx="3932237" cy="33330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F5E38A-74B1-3F78-8E36-834CC0E2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57C5-4CCC-5A4F-AAB6-869511D4D3D5}" type="datetime1">
              <a:rPr lang="de-DE" smtClean="0"/>
              <a:t>19.02.26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023A8D-4AB6-85AA-2F7B-E29741C0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027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8D156-2473-D74C-F227-D02BACB1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095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238D26-15E1-A4F1-F596-10C143369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8F5606-4C98-CB66-8D29-82352CA5C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D59FCA-BA19-0F81-B59C-A0EE49D8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4293-1798-464B-AB3B-42846D618162}" type="datetime1">
              <a:rPr lang="de-DE" smtClean="0"/>
              <a:t>19.02.26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797A13-8BA8-A84C-E290-8ECFB3C36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C0714E-D2E9-7404-44B6-9FB262863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9FB90DE-778D-C156-FAC0-6ED8DDA77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9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			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4B2048-5831-8AA2-9B3E-F261FDE06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31019"/>
            <a:ext cx="10515600" cy="4572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3A923E-747B-F48B-08B8-0D84EC224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47C67-6ACE-1C4E-A874-17658B1D5EEF}" type="datetime1">
              <a:rPr lang="de-DE" smtClean="0"/>
              <a:t>19.02.26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C7BE1F-17B5-17C5-33E9-259B05852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E453D-CE0F-B547-8353-3885D4F81A91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 descr="Ein Bild, das Entwurf, Design enthält.&#10;&#10;Automatisch generierte Beschreibung">
            <a:extLst>
              <a:ext uri="{FF2B5EF4-FFF2-40B4-BE49-F238E27FC236}">
                <a16:creationId xmlns:a16="http://schemas.microsoft.com/office/drawing/2014/main" id="{F81904CE-364F-1FDA-E0CE-1B2AFF4F2C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2171864" cy="919099"/>
          </a:xfrm>
          <a:prstGeom prst="rect">
            <a:avLst/>
          </a:prstGeom>
        </p:spPr>
      </p:pic>
      <p:pic>
        <p:nvPicPr>
          <p:cNvPr id="9" name="Bild 2">
            <a:extLst>
              <a:ext uri="{FF2B5EF4-FFF2-40B4-BE49-F238E27FC236}">
                <a16:creationId xmlns:a16="http://schemas.microsoft.com/office/drawing/2014/main" id="{08E03D7E-9746-E2E7-4A54-49606B59F220}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77" y="6169819"/>
            <a:ext cx="9906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95B39A3-2C7F-E127-0942-BA97766487F7}"/>
              </a:ext>
            </a:extLst>
          </p:cNvPr>
          <p:cNvPicPr>
            <a:picLocks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80" y="6150689"/>
            <a:ext cx="6096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4">
            <a:extLst>
              <a:ext uri="{FF2B5EF4-FFF2-40B4-BE49-F238E27FC236}">
                <a16:creationId xmlns:a16="http://schemas.microsoft.com/office/drawing/2014/main" id="{6327CC35-2CF5-9313-A17B-F0F5324C5906}"/>
              </a:ext>
            </a:extLst>
          </p:cNvPr>
          <p:cNvPicPr>
            <a:picLocks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483" y="6207125"/>
            <a:ext cx="5588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 5">
            <a:extLst>
              <a:ext uri="{FF2B5EF4-FFF2-40B4-BE49-F238E27FC236}">
                <a16:creationId xmlns:a16="http://schemas.microsoft.com/office/drawing/2014/main" id="{41F75F28-0B8D-5A65-94D3-9D20DCE8A402}"/>
              </a:ext>
            </a:extLst>
          </p:cNvPr>
          <p:cNvPicPr>
            <a:picLocks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52" y="6170120"/>
            <a:ext cx="6477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 10">
            <a:extLst>
              <a:ext uri="{FF2B5EF4-FFF2-40B4-BE49-F238E27FC236}">
                <a16:creationId xmlns:a16="http://schemas.microsoft.com/office/drawing/2014/main" id="{F8C5D9AD-744F-D056-9BFA-4AC45F92CAE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51" y="6135296"/>
            <a:ext cx="1030923" cy="5861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8C5C3CF0-3707-AB8B-D635-3EF894BA612B}"/>
              </a:ext>
            </a:extLst>
          </p:cNvPr>
          <p:cNvCxnSpPr>
            <a:cxnSpLocks/>
          </p:cNvCxnSpPr>
          <p:nvPr userDrawn="1"/>
        </p:nvCxnSpPr>
        <p:spPr>
          <a:xfrm>
            <a:off x="0" y="92075"/>
            <a:ext cx="12192000" cy="0"/>
          </a:xfrm>
          <a:prstGeom prst="line">
            <a:avLst/>
          </a:prstGeom>
          <a:ln w="76200">
            <a:solidFill>
              <a:srgbClr val="334A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EB849AD3-5951-489A-16C0-2E16767B65A8}"/>
              </a:ext>
            </a:extLst>
          </p:cNvPr>
          <p:cNvCxnSpPr>
            <a:cxnSpLocks/>
          </p:cNvCxnSpPr>
          <p:nvPr userDrawn="1"/>
        </p:nvCxnSpPr>
        <p:spPr>
          <a:xfrm>
            <a:off x="838200" y="6003892"/>
            <a:ext cx="10515600" cy="0"/>
          </a:xfrm>
          <a:prstGeom prst="line">
            <a:avLst/>
          </a:prstGeom>
          <a:ln w="12700">
            <a:solidFill>
              <a:srgbClr val="334A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10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34A8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4A8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4A8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4A8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4A8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4A8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3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19.02.26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32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1.svg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sb.brosch&#252;ren.nrw/gymnasiale-oberstufe/versetzung-und-wiederholung#c3123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ministerium.nrw/sites/default/files/documents/Merkblatt-zur-besonderen-Lernleistung.pd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sb.brosch&#252;ren.nrw/gymnasiale-oberstufe/versetzung-und-wiederholung#c31232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msb.brosch&#252;ren.nrw/gymnasiale-oberstufe/versetzung-und-wiederholung#c3123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msb.brosch&#252;ren.nrw/gymnasiale-oberstufe/versetzung-und-wiederholung#c31232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solingen.taskcards.app/#/board/d4df8caa-71c9-47de-a066-6dd27b294306?token=24628807-4767-4d7a-88d2-8af3d9ddcac1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svg"/><Relationship Id="rId7" Type="http://schemas.openxmlformats.org/officeDocument/2006/relationships/image" Target="../media/image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C1A34-66B8-925C-4A85-CC9C2973B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1281555"/>
            <a:ext cx="10436351" cy="1546989"/>
          </a:xfrm>
        </p:spPr>
        <p:txBody>
          <a:bodyPr anchor="ctr">
            <a:normAutofit/>
          </a:bodyPr>
          <a:lstStyle/>
          <a:p>
            <a:pPr algn="ctr"/>
            <a:r>
              <a:rPr lang="de-DE" dirty="0"/>
              <a:t>Die gymnasiale Oberstufe</a:t>
            </a:r>
            <a:br>
              <a:rPr lang="de-DE" dirty="0"/>
            </a:br>
            <a:r>
              <a:rPr lang="de-DE" dirty="0"/>
              <a:t>am GSS - Fortsetzung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4F3CA0-92BE-668C-CF5B-71E039718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5692" y="5118358"/>
            <a:ext cx="5742239" cy="823912"/>
          </a:xfrm>
        </p:spPr>
        <p:txBody>
          <a:bodyPr anchor="b">
            <a:normAutofit fontScale="92500"/>
          </a:bodyPr>
          <a:lstStyle/>
          <a:p>
            <a:pPr algn="ctr"/>
            <a:r>
              <a:rPr lang="de-DE" sz="2200" dirty="0"/>
              <a:t>Zweite verpflichtende Informationsveranstaltung</a:t>
            </a:r>
          </a:p>
          <a:p>
            <a:pPr algn="ctr"/>
            <a:r>
              <a:rPr lang="de-DE" sz="2200" dirty="0"/>
              <a:t>19.02.2026</a:t>
            </a:r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1FE1AE39-B0EB-A421-1DF6-648B57E21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" r="-4" b="2372"/>
          <a:stretch/>
        </p:blipFill>
        <p:spPr bwMode="auto">
          <a:xfrm>
            <a:off x="874040" y="2760860"/>
            <a:ext cx="4415801" cy="315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079CB6-814F-0924-7CA6-3F25C217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7328" y="6858000"/>
            <a:ext cx="2743200" cy="365125"/>
          </a:xfrm>
        </p:spPr>
        <p:txBody>
          <a:bodyPr/>
          <a:lstStyle/>
          <a:p>
            <a:fld id="{909E453D-CE0F-B547-8353-3885D4F81A91}" type="slidenum">
              <a:rPr lang="de-DE" smtClean="0"/>
              <a:t>1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9C7C9F6-F09D-A622-D5B8-9EACE5467B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0" t="-1987" r="8148" b="1987"/>
          <a:stretch>
            <a:fillRect/>
          </a:stretch>
        </p:blipFill>
        <p:spPr>
          <a:xfrm>
            <a:off x="8005487" y="2760860"/>
            <a:ext cx="3028272" cy="22656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B0367FB-02FB-132D-44DE-3EDB9B372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314" y="2775155"/>
            <a:ext cx="1996386" cy="225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7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51403" y="193291"/>
            <a:ext cx="5866275" cy="198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64"/>
              </a:lnSpc>
              <a:spcBef>
                <a:spcPct val="0"/>
              </a:spcBef>
            </a:pPr>
            <a:r>
              <a:rPr lang="en-US" sz="5688">
                <a:solidFill>
                  <a:srgbClr val="1A253D"/>
                </a:solidFill>
                <a:latin typeface="Adumu Regular"/>
                <a:ea typeface="Adumu Regular"/>
                <a:cs typeface="Adumu Regular"/>
                <a:sym typeface="Adumu Regular"/>
              </a:rPr>
              <a:t>ZEITLICHE GESTALTUNG</a:t>
            </a:r>
          </a:p>
        </p:txBody>
      </p:sp>
      <p:sp>
        <p:nvSpPr>
          <p:cNvPr id="3" name="Freeform 3"/>
          <p:cNvSpPr/>
          <p:nvPr/>
        </p:nvSpPr>
        <p:spPr>
          <a:xfrm rot="5400000">
            <a:off x="-1646794" y="879536"/>
            <a:ext cx="9764118" cy="5098930"/>
          </a:xfrm>
          <a:custGeom>
            <a:avLst/>
            <a:gdLst/>
            <a:ahLst/>
            <a:cxnLst/>
            <a:rect l="l" t="t" r="r" b="b"/>
            <a:pathLst>
              <a:path w="14646177" h="7648395">
                <a:moveTo>
                  <a:pt x="0" y="0"/>
                </a:moveTo>
                <a:lnTo>
                  <a:pt x="14646177" y="0"/>
                </a:lnTo>
                <a:lnTo>
                  <a:pt x="14646177" y="7648394"/>
                </a:lnTo>
                <a:lnTo>
                  <a:pt x="0" y="7648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7646" r="-32536"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13469" y="1549746"/>
            <a:ext cx="5554862" cy="5339611"/>
          </a:xfrm>
          <a:custGeom>
            <a:avLst/>
            <a:gdLst/>
            <a:ahLst/>
            <a:cxnLst/>
            <a:rect l="l" t="t" r="r" b="b"/>
            <a:pathLst>
              <a:path w="8332293" h="8009417">
                <a:moveTo>
                  <a:pt x="0" y="0"/>
                </a:moveTo>
                <a:lnTo>
                  <a:pt x="8332294" y="0"/>
                </a:lnTo>
                <a:lnTo>
                  <a:pt x="8332294" y="8009416"/>
                </a:lnTo>
                <a:lnTo>
                  <a:pt x="0" y="8009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899314" y="2683337"/>
            <a:ext cx="1770833" cy="1842219"/>
          </a:xfrm>
          <a:custGeom>
            <a:avLst/>
            <a:gdLst/>
            <a:ahLst/>
            <a:cxnLst/>
            <a:rect l="l" t="t" r="r" b="b"/>
            <a:pathLst>
              <a:path w="2656249" h="2763328">
                <a:moveTo>
                  <a:pt x="0" y="0"/>
                </a:moveTo>
                <a:lnTo>
                  <a:pt x="2656249" y="0"/>
                </a:lnTo>
                <a:lnTo>
                  <a:pt x="2656249" y="2763328"/>
                </a:lnTo>
                <a:lnTo>
                  <a:pt x="0" y="276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2097" y="1820504"/>
            <a:ext cx="1576552" cy="1371600"/>
          </a:xfrm>
          <a:custGeom>
            <a:avLst/>
            <a:gdLst/>
            <a:ahLst/>
            <a:cxnLst/>
            <a:rect l="l" t="t" r="r" b="b"/>
            <a:pathLst>
              <a:path w="2364828" h="2057400">
                <a:moveTo>
                  <a:pt x="0" y="0"/>
                </a:moveTo>
                <a:lnTo>
                  <a:pt x="2364827" y="0"/>
                </a:lnTo>
                <a:lnTo>
                  <a:pt x="23648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25459" y="2562687"/>
            <a:ext cx="6072135" cy="396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068" lvl="1" indent="-403033" defTabSz="609630">
              <a:lnSpc>
                <a:spcPts val="5227"/>
              </a:lnSpc>
              <a:buFont typeface="Arial"/>
              <a:buChar char="•"/>
            </a:pPr>
            <a:r>
              <a:rPr lang="en-US" sz="3734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Gewisse zeitliche Flexibilität</a:t>
            </a:r>
          </a:p>
          <a:p>
            <a:pPr marL="806068" lvl="1" indent="-403033" defTabSz="609630">
              <a:lnSpc>
                <a:spcPts val="5227"/>
              </a:lnSpc>
              <a:buFont typeface="Arial"/>
              <a:buChar char="•"/>
            </a:pPr>
            <a:r>
              <a:rPr lang="en-US" sz="3734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Doppelstunde im Stundenplan verankert</a:t>
            </a:r>
          </a:p>
          <a:p>
            <a:pPr marL="806068" lvl="1" indent="-403033" defTabSz="609630">
              <a:lnSpc>
                <a:spcPts val="5227"/>
              </a:lnSpc>
              <a:buFont typeface="Arial"/>
              <a:buChar char="•"/>
            </a:pPr>
            <a:r>
              <a:rPr lang="en-US" sz="3734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Blocksitzungen und Konferenzen </a:t>
            </a:r>
          </a:p>
        </p:txBody>
      </p:sp>
      <p:sp>
        <p:nvSpPr>
          <p:cNvPr id="8" name="Freeform 8"/>
          <p:cNvSpPr/>
          <p:nvPr/>
        </p:nvSpPr>
        <p:spPr>
          <a:xfrm>
            <a:off x="1300105" y="1549745"/>
            <a:ext cx="479779" cy="4299195"/>
          </a:xfrm>
          <a:custGeom>
            <a:avLst/>
            <a:gdLst/>
            <a:ahLst/>
            <a:cxnLst/>
            <a:rect l="l" t="t" r="r" b="b"/>
            <a:pathLst>
              <a:path w="719669" h="6448792">
                <a:moveTo>
                  <a:pt x="0" y="0"/>
                </a:moveTo>
                <a:lnTo>
                  <a:pt x="719669" y="0"/>
                </a:lnTo>
                <a:lnTo>
                  <a:pt x="719669" y="6448792"/>
                </a:lnTo>
                <a:lnTo>
                  <a:pt x="0" y="6448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925" r="-910869" b="-24200"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9654" y="3429000"/>
            <a:ext cx="15931309" cy="4374472"/>
          </a:xfrm>
          <a:custGeom>
            <a:avLst/>
            <a:gdLst/>
            <a:ahLst/>
            <a:cxnLst/>
            <a:rect l="l" t="t" r="r" b="b"/>
            <a:pathLst>
              <a:path w="23896963" h="6561708">
                <a:moveTo>
                  <a:pt x="0" y="0"/>
                </a:moveTo>
                <a:lnTo>
                  <a:pt x="23896962" y="0"/>
                </a:lnTo>
                <a:lnTo>
                  <a:pt x="23896962" y="6561708"/>
                </a:lnTo>
                <a:lnTo>
                  <a:pt x="0" y="6561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849360" y="3598159"/>
            <a:ext cx="2866213" cy="3285057"/>
          </a:xfrm>
          <a:custGeom>
            <a:avLst/>
            <a:gdLst/>
            <a:ahLst/>
            <a:cxnLst/>
            <a:rect l="l" t="t" r="r" b="b"/>
            <a:pathLst>
              <a:path w="4299319" h="4927586">
                <a:moveTo>
                  <a:pt x="0" y="0"/>
                </a:moveTo>
                <a:lnTo>
                  <a:pt x="4299319" y="0"/>
                </a:lnTo>
                <a:lnTo>
                  <a:pt x="4299319" y="4927586"/>
                </a:lnTo>
                <a:lnTo>
                  <a:pt x="0" y="49275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523573" y="3598159"/>
            <a:ext cx="2767661" cy="3285057"/>
          </a:xfrm>
          <a:custGeom>
            <a:avLst/>
            <a:gdLst/>
            <a:ahLst/>
            <a:cxnLst/>
            <a:rect l="l" t="t" r="r" b="b"/>
            <a:pathLst>
              <a:path w="4151491" h="4927586">
                <a:moveTo>
                  <a:pt x="0" y="0"/>
                </a:moveTo>
                <a:lnTo>
                  <a:pt x="4151491" y="0"/>
                </a:lnTo>
                <a:lnTo>
                  <a:pt x="4151491" y="4927586"/>
                </a:lnTo>
                <a:lnTo>
                  <a:pt x="0" y="49275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498400" y="3598159"/>
            <a:ext cx="2451474" cy="3285057"/>
          </a:xfrm>
          <a:custGeom>
            <a:avLst/>
            <a:gdLst/>
            <a:ahLst/>
            <a:cxnLst/>
            <a:rect l="l" t="t" r="r" b="b"/>
            <a:pathLst>
              <a:path w="3677211" h="4927586">
                <a:moveTo>
                  <a:pt x="0" y="0"/>
                </a:moveTo>
                <a:lnTo>
                  <a:pt x="3677211" y="0"/>
                </a:lnTo>
                <a:lnTo>
                  <a:pt x="3677211" y="4927586"/>
                </a:lnTo>
                <a:lnTo>
                  <a:pt x="0" y="49275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143575" y="3598159"/>
            <a:ext cx="2989402" cy="3285057"/>
          </a:xfrm>
          <a:custGeom>
            <a:avLst/>
            <a:gdLst/>
            <a:ahLst/>
            <a:cxnLst/>
            <a:rect l="l" t="t" r="r" b="b"/>
            <a:pathLst>
              <a:path w="4484103" h="4927586">
                <a:moveTo>
                  <a:pt x="0" y="0"/>
                </a:moveTo>
                <a:lnTo>
                  <a:pt x="4484103" y="0"/>
                </a:lnTo>
                <a:lnTo>
                  <a:pt x="4484103" y="4927586"/>
                </a:lnTo>
                <a:lnTo>
                  <a:pt x="0" y="49275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032463" y="3598159"/>
            <a:ext cx="2566451" cy="3285057"/>
          </a:xfrm>
          <a:custGeom>
            <a:avLst/>
            <a:gdLst/>
            <a:ahLst/>
            <a:cxnLst/>
            <a:rect l="l" t="t" r="r" b="b"/>
            <a:pathLst>
              <a:path w="3849677" h="4927586">
                <a:moveTo>
                  <a:pt x="0" y="0"/>
                </a:moveTo>
                <a:lnTo>
                  <a:pt x="3849677" y="0"/>
                </a:lnTo>
                <a:lnTo>
                  <a:pt x="3849677" y="4927586"/>
                </a:lnTo>
                <a:lnTo>
                  <a:pt x="0" y="49275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82607" y="725650"/>
            <a:ext cx="9626787" cy="161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3441"/>
              </a:lnSpc>
              <a:spcBef>
                <a:spcPct val="0"/>
              </a:spcBef>
            </a:pPr>
            <a:r>
              <a:rPr lang="en-US" sz="9600">
                <a:solidFill>
                  <a:srgbClr val="1A253D"/>
                </a:solidFill>
                <a:latin typeface="Adumu Regular"/>
                <a:ea typeface="Adumu Regular"/>
                <a:cs typeface="Adumu Regular"/>
                <a:sym typeface="Adumu Regular"/>
              </a:rPr>
              <a:t>LET'S DEBATE!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08428" y="0"/>
            <a:ext cx="2583572" cy="6858000"/>
            <a:chOff x="0" y="0"/>
            <a:chExt cx="102067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0670" cy="2709333"/>
            </a:xfrm>
            <a:custGeom>
              <a:avLst/>
              <a:gdLst/>
              <a:ahLst/>
              <a:cxnLst/>
              <a:rect l="l" t="t" r="r" b="b"/>
              <a:pathLst>
                <a:path w="1020670" h="2709333">
                  <a:moveTo>
                    <a:pt x="0" y="0"/>
                  </a:moveTo>
                  <a:lnTo>
                    <a:pt x="1020670" y="0"/>
                  </a:lnTo>
                  <a:lnTo>
                    <a:pt x="102067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DBB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020670" cy="27664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" y="6172200"/>
            <a:ext cx="10672955" cy="447113"/>
            <a:chOff x="0" y="0"/>
            <a:chExt cx="4216476" cy="1766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16476" cy="176637"/>
            </a:xfrm>
            <a:custGeom>
              <a:avLst/>
              <a:gdLst/>
              <a:ahLst/>
              <a:cxnLst/>
              <a:rect l="l" t="t" r="r" b="b"/>
              <a:pathLst>
                <a:path w="4216476" h="176637">
                  <a:moveTo>
                    <a:pt x="0" y="0"/>
                  </a:moveTo>
                  <a:lnTo>
                    <a:pt x="4216476" y="0"/>
                  </a:lnTo>
                  <a:lnTo>
                    <a:pt x="4216476" y="176637"/>
                  </a:lnTo>
                  <a:lnTo>
                    <a:pt x="0" y="176637"/>
                  </a:lnTo>
                  <a:close/>
                </a:path>
              </a:pathLst>
            </a:custGeom>
            <a:solidFill>
              <a:srgbClr val="F2C505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216476" cy="2337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" y="238687"/>
            <a:ext cx="10672955" cy="447113"/>
            <a:chOff x="0" y="0"/>
            <a:chExt cx="4216476" cy="1766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16476" cy="176637"/>
            </a:xfrm>
            <a:custGeom>
              <a:avLst/>
              <a:gdLst/>
              <a:ahLst/>
              <a:cxnLst/>
              <a:rect l="l" t="t" r="r" b="b"/>
              <a:pathLst>
                <a:path w="4216476" h="176637">
                  <a:moveTo>
                    <a:pt x="0" y="0"/>
                  </a:moveTo>
                  <a:lnTo>
                    <a:pt x="4216476" y="0"/>
                  </a:lnTo>
                  <a:lnTo>
                    <a:pt x="4216476" y="176637"/>
                  </a:lnTo>
                  <a:lnTo>
                    <a:pt x="0" y="176637"/>
                  </a:lnTo>
                  <a:close/>
                </a:path>
              </a:pathLst>
            </a:custGeom>
            <a:solidFill>
              <a:srgbClr val="F2C505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216476" cy="2337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4657828" y="0"/>
            <a:ext cx="7534173" cy="2354429"/>
          </a:xfrm>
          <a:custGeom>
            <a:avLst/>
            <a:gdLst/>
            <a:ahLst/>
            <a:cxnLst/>
            <a:rect l="l" t="t" r="r" b="b"/>
            <a:pathLst>
              <a:path w="11301259" h="3531643">
                <a:moveTo>
                  <a:pt x="0" y="0"/>
                </a:moveTo>
                <a:lnTo>
                  <a:pt x="11301259" y="0"/>
                </a:lnTo>
                <a:lnTo>
                  <a:pt x="11301259" y="3531643"/>
                </a:lnTo>
                <a:lnTo>
                  <a:pt x="0" y="3531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3166" y="1581721"/>
            <a:ext cx="3394034" cy="2110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  <a:defRPr/>
            </a:pPr>
            <a:r>
              <a:rPr lang="en-US" sz="4000" b="1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Projektkurs Europa</a:t>
            </a:r>
          </a:p>
          <a:p>
            <a:pPr algn="ctr" defTabSz="609630">
              <a:lnSpc>
                <a:spcPts val="5600"/>
              </a:lnSpc>
              <a:spcBef>
                <a:spcPct val="0"/>
              </a:spcBef>
              <a:defRPr/>
            </a:pPr>
            <a:endParaRPr lang="en-US" sz="4000" b="1">
              <a:solidFill>
                <a:srgbClr val="000DBB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0" y="4251498"/>
            <a:ext cx="9137073" cy="81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67"/>
              </a:lnSpc>
              <a:spcBef>
                <a:spcPct val="0"/>
              </a:spcBef>
              <a:defRPr/>
            </a:pPr>
            <a:r>
              <a:rPr lang="en-US" sz="2333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where we come from – where we are – where we‘re going</a:t>
            </a:r>
          </a:p>
          <a:p>
            <a:pPr algn="ctr" defTabSz="609630">
              <a:lnSpc>
                <a:spcPts val="3267"/>
              </a:lnSpc>
              <a:spcBef>
                <a:spcPct val="0"/>
              </a:spcBef>
              <a:defRPr/>
            </a:pPr>
            <a:r>
              <a:rPr lang="en-US" sz="2333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d‘où nous venons – où nous sommes – où nous allons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8000" y="294811"/>
            <a:ext cx="3056429" cy="44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3"/>
              </a:lnSpc>
              <a:spcBef>
                <a:spcPct val="0"/>
              </a:spcBef>
              <a:defRPr/>
            </a:pPr>
            <a:r>
              <a:rPr lang="en-US" sz="2666" b="1" dirty="0" err="1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Ziele</a:t>
            </a:r>
            <a:endParaRPr lang="en-US" sz="2666" b="1" dirty="0">
              <a:solidFill>
                <a:srgbClr val="000DBB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361" y="886089"/>
            <a:ext cx="4516168" cy="2904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00"/>
              </a:lnSpc>
              <a:defRPr/>
            </a:pP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· </a:t>
            </a:r>
            <a:r>
              <a:rPr lang="en-US" sz="22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Kritische</a:t>
            </a: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Auseinandersetzung</a:t>
            </a:r>
            <a:endParaRPr lang="en-US" sz="2266" dirty="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609630">
              <a:lnSpc>
                <a:spcPts val="3400"/>
              </a:lnSpc>
              <a:defRPr/>
            </a:pP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22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mit</a:t>
            </a: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Europa </a:t>
            </a:r>
            <a:r>
              <a:rPr lang="en-US" sz="22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mit</a:t>
            </a: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dem Ziel der</a:t>
            </a:r>
          </a:p>
          <a:p>
            <a:pPr defTabSz="609630">
              <a:lnSpc>
                <a:spcPts val="3400"/>
              </a:lnSpc>
              <a:defRPr/>
            </a:pP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22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Stärkung</a:t>
            </a: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der </a:t>
            </a:r>
            <a:r>
              <a:rPr lang="en-US" sz="22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eigenen</a:t>
            </a:r>
            <a:endParaRPr lang="en-US" sz="2266" dirty="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609630">
              <a:lnSpc>
                <a:spcPts val="3400"/>
              </a:lnSpc>
              <a:defRPr/>
            </a:pP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22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europäischen</a:t>
            </a: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Identität</a:t>
            </a: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defTabSz="609630">
              <a:lnSpc>
                <a:spcPts val="3400"/>
              </a:lnSpc>
              <a:defRPr/>
            </a:pPr>
            <a:endParaRPr lang="en-US" sz="2266" dirty="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609630">
              <a:lnSpc>
                <a:spcPts val="3400"/>
              </a:lnSpc>
              <a:defRPr/>
            </a:pP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· </a:t>
            </a:r>
            <a:r>
              <a:rPr lang="en-US" sz="22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Projektorientiertes</a:t>
            </a: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Arbeiten</a:t>
            </a:r>
            <a:r>
              <a:rPr lang="en-US" sz="22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defTabSz="609630">
              <a:lnSpc>
                <a:spcPts val="2231"/>
              </a:lnSpc>
              <a:defRPr/>
            </a:pPr>
            <a:endParaRPr lang="en-US" sz="2266" dirty="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434267" y="319763"/>
            <a:ext cx="3906915" cy="83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3"/>
              </a:lnSpc>
              <a:defRPr/>
            </a:pPr>
            <a:r>
              <a:rPr lang="en-US" sz="2666" b="1">
                <a:solidFill>
                  <a:srgbClr val="000DB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Inhalt</a:t>
            </a:r>
          </a:p>
          <a:p>
            <a:pPr defTabSz="609630">
              <a:lnSpc>
                <a:spcPts val="2800"/>
              </a:lnSpc>
              <a:spcBef>
                <a:spcPct val="0"/>
              </a:spcBef>
              <a:defRPr/>
            </a:pPr>
            <a:endParaRPr lang="en-US" sz="2666" b="1">
              <a:solidFill>
                <a:srgbClr val="000DBB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52698" y="930314"/>
            <a:ext cx="5462333" cy="497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000"/>
              </a:lnSpc>
              <a:defRPr/>
            </a:pPr>
            <a:r>
              <a:rPr lang="en-US" sz="200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• Was ist eigentlich Europa? </a:t>
            </a:r>
          </a:p>
          <a:p>
            <a:pPr defTabSz="609630">
              <a:lnSpc>
                <a:spcPts val="3000"/>
              </a:lnSpc>
              <a:defRPr/>
            </a:pPr>
            <a:r>
              <a:rPr lang="en-US" sz="200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⟶  Überblick über den europäischen  </a:t>
            </a:r>
          </a:p>
          <a:p>
            <a:pPr defTabSz="609630">
              <a:lnSpc>
                <a:spcPts val="3000"/>
              </a:lnSpc>
              <a:defRPr/>
            </a:pPr>
            <a:r>
              <a:rPr lang="en-US" sz="200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       Einigungsprozess, die aktuelle</a:t>
            </a:r>
          </a:p>
          <a:p>
            <a:pPr defTabSz="609630">
              <a:lnSpc>
                <a:spcPts val="3000"/>
              </a:lnSpc>
              <a:defRPr/>
            </a:pPr>
            <a:r>
              <a:rPr lang="en-US" sz="200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       Problematik und die Zukunft Europas</a:t>
            </a:r>
          </a:p>
          <a:p>
            <a:pPr defTabSz="609630">
              <a:lnSpc>
                <a:spcPts val="3000"/>
              </a:lnSpc>
              <a:defRPr/>
            </a:pPr>
            <a:endParaRPr lang="en-US" sz="200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609630">
              <a:lnSpc>
                <a:spcPts val="3000"/>
              </a:lnSpc>
              <a:defRPr/>
            </a:pPr>
            <a:r>
              <a:rPr lang="en-US" sz="200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• Was hat Europa mit MIR zu tun?!</a:t>
            </a:r>
          </a:p>
          <a:p>
            <a:pPr defTabSz="609630">
              <a:lnSpc>
                <a:spcPts val="3000"/>
              </a:lnSpc>
              <a:defRPr/>
            </a:pPr>
            <a:endParaRPr lang="en-US" sz="200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609630">
              <a:lnSpc>
                <a:spcPts val="3000"/>
              </a:lnSpc>
              <a:defRPr/>
            </a:pPr>
            <a:r>
              <a:rPr lang="en-US" sz="200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• Wie denken die Schüler:innen des GSS</a:t>
            </a:r>
          </a:p>
          <a:p>
            <a:pPr defTabSz="609630">
              <a:lnSpc>
                <a:spcPts val="3000"/>
              </a:lnSpc>
              <a:defRPr/>
            </a:pPr>
            <a:r>
              <a:rPr lang="en-US" sz="200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 über Europa? </a:t>
            </a:r>
          </a:p>
          <a:p>
            <a:pPr defTabSz="609630">
              <a:lnSpc>
                <a:spcPts val="3000"/>
              </a:lnSpc>
              <a:defRPr/>
            </a:pPr>
            <a:endParaRPr lang="en-US" sz="200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609630">
              <a:lnSpc>
                <a:spcPts val="3000"/>
              </a:lnSpc>
              <a:defRPr/>
            </a:pPr>
            <a:r>
              <a:rPr lang="en-US" sz="200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• Wie lässt sich der europäische Gedanke</a:t>
            </a:r>
          </a:p>
          <a:p>
            <a:pPr defTabSz="609630">
              <a:lnSpc>
                <a:spcPts val="3000"/>
              </a:lnSpc>
              <a:defRPr/>
            </a:pPr>
            <a:r>
              <a:rPr lang="en-US" sz="200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 nachhaltig am GSS verankern?</a:t>
            </a:r>
          </a:p>
          <a:p>
            <a:pPr defTabSz="609630">
              <a:lnSpc>
                <a:spcPts val="3000"/>
              </a:lnSpc>
              <a:defRPr/>
            </a:pPr>
            <a:endParaRPr lang="en-US" sz="200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5074496"/>
            <a:ext cx="5583724" cy="1828806"/>
            <a:chOff x="0" y="0"/>
            <a:chExt cx="2205916" cy="7224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5916" cy="722491"/>
            </a:xfrm>
            <a:custGeom>
              <a:avLst/>
              <a:gdLst/>
              <a:ahLst/>
              <a:cxnLst/>
              <a:rect l="l" t="t" r="r" b="b"/>
              <a:pathLst>
                <a:path w="2205916" h="722491">
                  <a:moveTo>
                    <a:pt x="0" y="0"/>
                  </a:moveTo>
                  <a:lnTo>
                    <a:pt x="2205916" y="0"/>
                  </a:lnTo>
                  <a:lnTo>
                    <a:pt x="2205916" y="722491"/>
                  </a:lnTo>
                  <a:lnTo>
                    <a:pt x="0" y="722491"/>
                  </a:lnTo>
                  <a:close/>
                </a:path>
              </a:pathLst>
            </a:custGeom>
            <a:solidFill>
              <a:srgbClr val="000DBB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205916" cy="7796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213183" y="6172200"/>
            <a:ext cx="6978817" cy="447113"/>
            <a:chOff x="0" y="0"/>
            <a:chExt cx="2757064" cy="17663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57064" cy="176637"/>
            </a:xfrm>
            <a:custGeom>
              <a:avLst/>
              <a:gdLst/>
              <a:ahLst/>
              <a:cxnLst/>
              <a:rect l="l" t="t" r="r" b="b"/>
              <a:pathLst>
                <a:path w="2757064" h="176637">
                  <a:moveTo>
                    <a:pt x="0" y="0"/>
                  </a:moveTo>
                  <a:lnTo>
                    <a:pt x="2757064" y="0"/>
                  </a:lnTo>
                  <a:lnTo>
                    <a:pt x="2757064" y="176637"/>
                  </a:lnTo>
                  <a:lnTo>
                    <a:pt x="0" y="176637"/>
                  </a:lnTo>
                  <a:close/>
                </a:path>
              </a:pathLst>
            </a:custGeom>
            <a:solidFill>
              <a:srgbClr val="F2C505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757064" cy="2337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4804F013-8D7D-3084-918D-C414FEB950F1}"/>
              </a:ext>
            </a:extLst>
          </p:cNvPr>
          <p:cNvGrpSpPr/>
          <p:nvPr/>
        </p:nvGrpSpPr>
        <p:grpSpPr>
          <a:xfrm rot="5400000">
            <a:off x="2557648" y="2871734"/>
            <a:ext cx="5079039" cy="447113"/>
            <a:chOff x="0" y="0"/>
            <a:chExt cx="2006534" cy="176637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2EC9026-EFFC-391C-D7F7-8EC62E8B2CB2}"/>
                </a:ext>
              </a:extLst>
            </p:cNvPr>
            <p:cNvSpPr/>
            <p:nvPr/>
          </p:nvSpPr>
          <p:spPr>
            <a:xfrm>
              <a:off x="0" y="0"/>
              <a:ext cx="2006534" cy="176637"/>
            </a:xfrm>
            <a:custGeom>
              <a:avLst/>
              <a:gdLst/>
              <a:ahLst/>
              <a:cxnLst/>
              <a:rect l="l" t="t" r="r" b="b"/>
              <a:pathLst>
                <a:path w="2006534" h="176637">
                  <a:moveTo>
                    <a:pt x="0" y="0"/>
                  </a:moveTo>
                  <a:lnTo>
                    <a:pt x="2006534" y="0"/>
                  </a:lnTo>
                  <a:lnTo>
                    <a:pt x="2006534" y="176637"/>
                  </a:lnTo>
                  <a:lnTo>
                    <a:pt x="0" y="176637"/>
                  </a:lnTo>
                  <a:close/>
                </a:path>
              </a:pathLst>
            </a:custGeom>
            <a:solidFill>
              <a:srgbClr val="F2C505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3FF88685-2D2F-C61F-02D9-10BBE817925D}"/>
                </a:ext>
              </a:extLst>
            </p:cNvPr>
            <p:cNvSpPr txBox="1"/>
            <p:nvPr/>
          </p:nvSpPr>
          <p:spPr>
            <a:xfrm>
              <a:off x="0" y="-57150"/>
              <a:ext cx="2006534" cy="2337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37695" y="100446"/>
            <a:ext cx="487005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546"/>
              </a:lnSpc>
              <a:spcBef>
                <a:spcPct val="0"/>
              </a:spcBef>
              <a:defRPr/>
            </a:pPr>
            <a:r>
              <a:rPr lang="en-US" sz="2533" b="1">
                <a:solidFill>
                  <a:srgbClr val="000DB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Modul I</a:t>
            </a:r>
          </a:p>
          <a:p>
            <a:pPr defTabSz="609630">
              <a:lnSpc>
                <a:spcPts val="2800"/>
              </a:lnSpc>
              <a:spcBef>
                <a:spcPct val="0"/>
              </a:spcBef>
              <a:defRPr/>
            </a:pPr>
            <a:endParaRPr lang="en-US" sz="2533" b="1">
              <a:solidFill>
                <a:srgbClr val="000DBB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831439" y="603250"/>
            <a:ext cx="5562010" cy="2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099"/>
              </a:lnSpc>
              <a:defRPr/>
            </a:pPr>
            <a:r>
              <a:rPr lang="en-US" sz="2066" b="1" dirty="0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Die </a:t>
            </a:r>
            <a:r>
              <a:rPr lang="en-US" sz="2066" b="1" dirty="0" err="1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Geschichte</a:t>
            </a:r>
            <a:r>
              <a:rPr lang="en-US" sz="2066" b="1" dirty="0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66" b="1" dirty="0" err="1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Europas</a:t>
            </a:r>
            <a:r>
              <a:rPr lang="en-US" sz="2066" b="1" dirty="0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66" b="1" dirty="0" err="1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im</a:t>
            </a:r>
            <a:r>
              <a:rPr lang="en-US" sz="2066" b="1" dirty="0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66" b="1" dirty="0" err="1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kurzen</a:t>
            </a:r>
            <a:r>
              <a:rPr lang="en-US" sz="2066" b="1" dirty="0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66" b="1" dirty="0" err="1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Überblick</a:t>
            </a:r>
            <a:r>
              <a:rPr lang="en-US" sz="2066" b="1" dirty="0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2066" b="1" dirty="0" err="1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Gibt</a:t>
            </a:r>
            <a:r>
              <a:rPr lang="en-US" sz="2066" b="1" dirty="0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 es </a:t>
            </a:r>
            <a:r>
              <a:rPr lang="en-US" sz="2066" b="1" dirty="0" err="1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eine</a:t>
            </a:r>
            <a:r>
              <a:rPr lang="en-US" sz="2066" b="1" dirty="0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 „</a:t>
            </a:r>
            <a:r>
              <a:rPr lang="en-US" sz="2066" b="1" dirty="0" err="1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Europäische</a:t>
            </a:r>
            <a:r>
              <a:rPr lang="en-US" sz="2066" b="1" dirty="0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66" b="1" dirty="0" err="1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Identität</a:t>
            </a:r>
            <a:r>
              <a:rPr lang="en-US" sz="2066" b="1" dirty="0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“? </a:t>
            </a:r>
          </a:p>
          <a:p>
            <a:pPr marL="446215" lvl="1" indent="-223108" defTabSz="609630">
              <a:lnSpc>
                <a:spcPts val="3099"/>
              </a:lnSpc>
              <a:buFont typeface="Arial"/>
              <a:buChar char="•"/>
              <a:defRPr/>
            </a:pP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Charlemagne und Europa (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Krisen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und Kriege in der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Neuzeit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  <a:p>
            <a:pPr marL="446215" lvl="1" indent="-223108" defTabSz="609630">
              <a:lnSpc>
                <a:spcPts val="3099"/>
              </a:lnSpc>
              <a:buFont typeface="Arial"/>
              <a:buChar char="•"/>
              <a:defRPr/>
            </a:pP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Europa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nach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dem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Zweiten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Weltkrieg</a:t>
            </a:r>
            <a:endParaRPr lang="en-US" sz="2066" dirty="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46215" lvl="1" indent="-223108" defTabSz="609630">
              <a:lnSpc>
                <a:spcPts val="3099"/>
              </a:lnSpc>
              <a:buFont typeface="Arial"/>
              <a:buChar char="•"/>
              <a:defRPr/>
            </a:pP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Europäischer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Einigungsprozess</a:t>
            </a:r>
            <a:endParaRPr lang="en-US" sz="2066" dirty="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609630">
              <a:lnSpc>
                <a:spcPts val="2100"/>
              </a:lnSpc>
              <a:defRPr/>
            </a:pPr>
            <a:endParaRPr lang="en-US" sz="2066" dirty="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5515101" cy="2886285"/>
            <a:chOff x="0" y="0"/>
            <a:chExt cx="2178806" cy="11402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78806" cy="1140261"/>
            </a:xfrm>
            <a:custGeom>
              <a:avLst/>
              <a:gdLst/>
              <a:ahLst/>
              <a:cxnLst/>
              <a:rect l="l" t="t" r="r" b="b"/>
              <a:pathLst>
                <a:path w="2178806" h="1140261">
                  <a:moveTo>
                    <a:pt x="0" y="0"/>
                  </a:moveTo>
                  <a:lnTo>
                    <a:pt x="2178806" y="0"/>
                  </a:lnTo>
                  <a:lnTo>
                    <a:pt x="2178806" y="1140261"/>
                  </a:lnTo>
                  <a:lnTo>
                    <a:pt x="0" y="1140261"/>
                  </a:lnTo>
                  <a:close/>
                </a:path>
              </a:pathLst>
            </a:custGeom>
            <a:solidFill>
              <a:srgbClr val="000DBB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2178806" cy="12545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733"/>
                </a:lnSpc>
                <a:defRPr/>
              </a:pPr>
              <a:r>
                <a:rPr lang="en-US" sz="266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Themen und Inhalte </a:t>
              </a:r>
            </a:p>
            <a:p>
              <a:pPr algn="ctr" defTabSz="609630">
                <a:lnSpc>
                  <a:spcPts val="1960"/>
                </a:lnSpc>
                <a:defRPr/>
              </a:pPr>
              <a:endParaRPr lang="en-US" sz="266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-2077276" y="4094924"/>
            <a:ext cx="5079039" cy="447113"/>
            <a:chOff x="0" y="0"/>
            <a:chExt cx="2006534" cy="1766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6534" cy="176637"/>
            </a:xfrm>
            <a:custGeom>
              <a:avLst/>
              <a:gdLst/>
              <a:ahLst/>
              <a:cxnLst/>
              <a:rect l="l" t="t" r="r" b="b"/>
              <a:pathLst>
                <a:path w="2006534" h="176637">
                  <a:moveTo>
                    <a:pt x="0" y="0"/>
                  </a:moveTo>
                  <a:lnTo>
                    <a:pt x="2006534" y="0"/>
                  </a:lnTo>
                  <a:lnTo>
                    <a:pt x="2006534" y="176637"/>
                  </a:lnTo>
                  <a:lnTo>
                    <a:pt x="0" y="176637"/>
                  </a:lnTo>
                  <a:close/>
                </a:path>
              </a:pathLst>
            </a:custGeom>
            <a:solidFill>
              <a:srgbClr val="F2C505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006534" cy="2337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9190238" y="2315963"/>
            <a:ext cx="5079039" cy="447113"/>
            <a:chOff x="0" y="0"/>
            <a:chExt cx="2006534" cy="1766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06534" cy="176637"/>
            </a:xfrm>
            <a:custGeom>
              <a:avLst/>
              <a:gdLst/>
              <a:ahLst/>
              <a:cxnLst/>
              <a:rect l="l" t="t" r="r" b="b"/>
              <a:pathLst>
                <a:path w="2006534" h="176637">
                  <a:moveTo>
                    <a:pt x="0" y="0"/>
                  </a:moveTo>
                  <a:lnTo>
                    <a:pt x="2006534" y="0"/>
                  </a:lnTo>
                  <a:lnTo>
                    <a:pt x="2006534" y="176637"/>
                  </a:lnTo>
                  <a:lnTo>
                    <a:pt x="0" y="176637"/>
                  </a:lnTo>
                  <a:close/>
                </a:path>
              </a:pathLst>
            </a:custGeom>
            <a:solidFill>
              <a:srgbClr val="F2C505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006534" cy="2337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838696" y="3894511"/>
            <a:ext cx="4870052" cy="832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546"/>
              </a:lnSpc>
              <a:spcBef>
                <a:spcPct val="0"/>
              </a:spcBef>
              <a:defRPr/>
            </a:pPr>
            <a:r>
              <a:rPr lang="en-US" sz="2533" b="1" dirty="0">
                <a:solidFill>
                  <a:srgbClr val="000DB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Modul II</a:t>
            </a:r>
          </a:p>
          <a:p>
            <a:pPr defTabSz="609630">
              <a:lnSpc>
                <a:spcPts val="3079"/>
              </a:lnSpc>
              <a:spcBef>
                <a:spcPct val="0"/>
              </a:spcBef>
              <a:defRPr/>
            </a:pPr>
            <a:endParaRPr lang="en-US" sz="2533" b="1" dirty="0">
              <a:solidFill>
                <a:srgbClr val="000DBB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814043" y="4415427"/>
            <a:ext cx="5562010" cy="185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099"/>
              </a:lnSpc>
              <a:defRPr/>
            </a:pPr>
            <a:r>
              <a:rPr lang="en-US" sz="2066" b="1" dirty="0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Europa </a:t>
            </a:r>
            <a:r>
              <a:rPr lang="en-US" sz="2066" b="1" dirty="0" err="1">
                <a:solidFill>
                  <a:srgbClr val="737373"/>
                </a:solidFill>
                <a:latin typeface="Poppins Bold"/>
                <a:ea typeface="Poppins Bold"/>
                <a:cs typeface="Poppins Bold"/>
                <a:sym typeface="Poppins Bold"/>
              </a:rPr>
              <a:t>heute</a:t>
            </a:r>
            <a:endParaRPr lang="en-US" sz="2066" b="1" dirty="0">
              <a:solidFill>
                <a:srgbClr val="737373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46214" lvl="1" indent="-223107" defTabSz="609630">
              <a:lnSpc>
                <a:spcPts val="3099"/>
              </a:lnSpc>
              <a:buFont typeface="Arial"/>
              <a:buChar char="•"/>
              <a:defRPr/>
            </a:pP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Wie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wird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Europa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regiert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? –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Institutionen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und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Entscheidungsprozesse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in der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Europäischen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Union</a:t>
            </a:r>
          </a:p>
          <a:p>
            <a:pPr defTabSz="609630">
              <a:lnSpc>
                <a:spcPts val="2000"/>
              </a:lnSpc>
              <a:defRPr/>
            </a:pPr>
            <a:endParaRPr lang="en-US" sz="2066" dirty="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37695" y="100446"/>
            <a:ext cx="487005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546"/>
              </a:lnSpc>
              <a:spcBef>
                <a:spcPct val="0"/>
              </a:spcBef>
              <a:defRPr/>
            </a:pPr>
            <a:r>
              <a:rPr lang="en-US" sz="2533" b="1">
                <a:solidFill>
                  <a:srgbClr val="000DB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Modul III</a:t>
            </a:r>
          </a:p>
          <a:p>
            <a:pPr defTabSz="609630">
              <a:lnSpc>
                <a:spcPts val="2800"/>
              </a:lnSpc>
              <a:spcBef>
                <a:spcPct val="0"/>
              </a:spcBef>
              <a:defRPr/>
            </a:pPr>
            <a:endParaRPr lang="en-US" sz="2533" b="1">
              <a:solidFill>
                <a:srgbClr val="000DBB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831439" y="603250"/>
            <a:ext cx="556201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099"/>
              </a:lnSpc>
              <a:defRPr/>
            </a:pP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Teilnahme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an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einem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europäischen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66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Wettbewerb</a:t>
            </a:r>
            <a:r>
              <a:rPr lang="en-US" sz="2066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defTabSz="609630">
              <a:lnSpc>
                <a:spcPts val="2700"/>
              </a:lnSpc>
              <a:defRPr/>
            </a:pPr>
            <a:r>
              <a:rPr lang="en-US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en-US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zurAuswahl</a:t>
            </a:r>
            <a:r>
              <a:rPr lang="en-US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: NRW-</a:t>
            </a:r>
            <a:r>
              <a:rPr lang="en-US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Schülerwettbewerb</a:t>
            </a:r>
            <a:r>
              <a:rPr lang="en-US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„</a:t>
            </a:r>
            <a:r>
              <a:rPr lang="en-US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Begegnung</a:t>
            </a:r>
            <a:r>
              <a:rPr lang="en-US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mit</a:t>
            </a:r>
            <a:r>
              <a:rPr lang="en-US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Osteuropa</a:t>
            </a:r>
            <a:r>
              <a:rPr lang="en-US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“, </a:t>
            </a:r>
            <a:r>
              <a:rPr lang="en-US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EuroVisions</a:t>
            </a:r>
            <a:r>
              <a:rPr lang="en-US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Europäischer</a:t>
            </a:r>
            <a:r>
              <a:rPr lang="en-US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Wettbewerb</a:t>
            </a:r>
            <a:r>
              <a:rPr lang="en-US" dirty="0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  <a:p>
            <a:pPr defTabSz="609630">
              <a:lnSpc>
                <a:spcPts val="3299"/>
              </a:lnSpc>
              <a:defRPr/>
            </a:pPr>
            <a:endParaRPr lang="en-US" dirty="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609630">
              <a:lnSpc>
                <a:spcPts val="2299"/>
              </a:lnSpc>
              <a:defRPr/>
            </a:pPr>
            <a:endParaRPr lang="en-US" dirty="0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5515101" cy="2886285"/>
            <a:chOff x="0" y="0"/>
            <a:chExt cx="2178806" cy="11402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78806" cy="1140261"/>
            </a:xfrm>
            <a:custGeom>
              <a:avLst/>
              <a:gdLst/>
              <a:ahLst/>
              <a:cxnLst/>
              <a:rect l="l" t="t" r="r" b="b"/>
              <a:pathLst>
                <a:path w="2178806" h="1140261">
                  <a:moveTo>
                    <a:pt x="0" y="0"/>
                  </a:moveTo>
                  <a:lnTo>
                    <a:pt x="2178806" y="0"/>
                  </a:lnTo>
                  <a:lnTo>
                    <a:pt x="2178806" y="1140261"/>
                  </a:lnTo>
                  <a:lnTo>
                    <a:pt x="0" y="1140261"/>
                  </a:lnTo>
                  <a:close/>
                </a:path>
              </a:pathLst>
            </a:custGeom>
            <a:solidFill>
              <a:srgbClr val="000DBB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2178806" cy="12545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733"/>
                </a:lnSpc>
                <a:defRPr/>
              </a:pPr>
              <a:r>
                <a:rPr lang="en-US" sz="266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Themen und Inhalte </a:t>
              </a:r>
            </a:p>
            <a:p>
              <a:pPr algn="ctr" defTabSz="609630">
                <a:lnSpc>
                  <a:spcPts val="1960"/>
                </a:lnSpc>
                <a:defRPr/>
              </a:pPr>
              <a:endParaRPr lang="en-US" sz="266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-2077276" y="4094924"/>
            <a:ext cx="5079039" cy="447113"/>
            <a:chOff x="0" y="0"/>
            <a:chExt cx="2006534" cy="1766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6534" cy="176637"/>
            </a:xfrm>
            <a:custGeom>
              <a:avLst/>
              <a:gdLst/>
              <a:ahLst/>
              <a:cxnLst/>
              <a:rect l="l" t="t" r="r" b="b"/>
              <a:pathLst>
                <a:path w="2006534" h="176637">
                  <a:moveTo>
                    <a:pt x="0" y="0"/>
                  </a:moveTo>
                  <a:lnTo>
                    <a:pt x="2006534" y="0"/>
                  </a:lnTo>
                  <a:lnTo>
                    <a:pt x="2006534" y="176637"/>
                  </a:lnTo>
                  <a:lnTo>
                    <a:pt x="0" y="176637"/>
                  </a:lnTo>
                  <a:close/>
                </a:path>
              </a:pathLst>
            </a:custGeom>
            <a:solidFill>
              <a:srgbClr val="F2C505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006534" cy="2337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9190238" y="2315963"/>
            <a:ext cx="5079039" cy="447113"/>
            <a:chOff x="0" y="0"/>
            <a:chExt cx="2006534" cy="1766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06534" cy="176637"/>
            </a:xfrm>
            <a:custGeom>
              <a:avLst/>
              <a:gdLst/>
              <a:ahLst/>
              <a:cxnLst/>
              <a:rect l="l" t="t" r="r" b="b"/>
              <a:pathLst>
                <a:path w="2006534" h="176637">
                  <a:moveTo>
                    <a:pt x="0" y="0"/>
                  </a:moveTo>
                  <a:lnTo>
                    <a:pt x="2006534" y="0"/>
                  </a:lnTo>
                  <a:lnTo>
                    <a:pt x="2006534" y="176637"/>
                  </a:lnTo>
                  <a:lnTo>
                    <a:pt x="0" y="176637"/>
                  </a:lnTo>
                  <a:close/>
                </a:path>
              </a:pathLst>
            </a:custGeom>
            <a:solidFill>
              <a:srgbClr val="F2C505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006534" cy="2337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831439" y="2692612"/>
            <a:ext cx="4870052" cy="7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67"/>
              </a:lnSpc>
              <a:spcBef>
                <a:spcPct val="0"/>
              </a:spcBef>
              <a:defRPr/>
            </a:pPr>
            <a:r>
              <a:rPr lang="en-US" sz="2333" b="1">
                <a:solidFill>
                  <a:srgbClr val="000DB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Modul IV:</a:t>
            </a:r>
          </a:p>
          <a:p>
            <a:pPr defTabSz="609630">
              <a:lnSpc>
                <a:spcPts val="2800"/>
              </a:lnSpc>
              <a:spcBef>
                <a:spcPct val="0"/>
              </a:spcBef>
              <a:defRPr/>
            </a:pPr>
            <a:endParaRPr lang="en-US" sz="2333" b="1">
              <a:solidFill>
                <a:srgbClr val="000DBB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831439" y="3227610"/>
            <a:ext cx="5562010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099"/>
              </a:lnSpc>
              <a:defRPr/>
            </a:pPr>
            <a:r>
              <a:rPr lang="en-US" sz="2066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Entscheidung fällt der Kurs je nach Interesse und Neigung </a:t>
            </a:r>
          </a:p>
          <a:p>
            <a:pPr defTabSz="609630">
              <a:lnSpc>
                <a:spcPts val="2700"/>
              </a:lnSpc>
              <a:defRPr/>
            </a:pPr>
            <a:r>
              <a:rPr lang="en-US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(s. Themen u. Inhalte der letzten Jahre)</a:t>
            </a:r>
          </a:p>
          <a:p>
            <a:pPr defTabSz="609630">
              <a:lnSpc>
                <a:spcPts val="2000"/>
              </a:lnSpc>
              <a:defRPr/>
            </a:pPr>
            <a:endParaRPr lang="en-US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831439" y="4619300"/>
            <a:ext cx="486379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07"/>
              </a:lnSpc>
              <a:spcBef>
                <a:spcPct val="0"/>
              </a:spcBef>
              <a:defRPr/>
            </a:pPr>
            <a:r>
              <a:rPr lang="en-US" sz="2291" b="1">
                <a:solidFill>
                  <a:srgbClr val="000DB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Modul V:</a:t>
            </a:r>
          </a:p>
          <a:p>
            <a:pPr defTabSz="609630">
              <a:lnSpc>
                <a:spcPts val="2473"/>
              </a:lnSpc>
              <a:spcBef>
                <a:spcPct val="0"/>
              </a:spcBef>
              <a:defRPr/>
            </a:pPr>
            <a:endParaRPr lang="en-US" sz="2291" b="1">
              <a:solidFill>
                <a:srgbClr val="000DBB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 defTabSz="609630">
              <a:lnSpc>
                <a:spcPts val="2749"/>
              </a:lnSpc>
              <a:spcBef>
                <a:spcPct val="0"/>
              </a:spcBef>
              <a:defRPr/>
            </a:pPr>
            <a:endParaRPr lang="en-US" sz="2291" b="1">
              <a:solidFill>
                <a:srgbClr val="000DBB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837695" y="5261920"/>
            <a:ext cx="556201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099"/>
              </a:lnSpc>
              <a:defRPr/>
            </a:pPr>
            <a:r>
              <a:rPr lang="en-US" sz="2066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Planspiel und Exkursion nach Brüssel </a:t>
            </a:r>
          </a:p>
          <a:p>
            <a:pPr defTabSz="609630">
              <a:lnSpc>
                <a:spcPts val="2700"/>
              </a:lnSpc>
              <a:defRPr/>
            </a:pPr>
            <a:r>
              <a:rPr lang="en-US">
                <a:solidFill>
                  <a:srgbClr val="737373"/>
                </a:solidFill>
                <a:latin typeface="Poppins"/>
                <a:ea typeface="Poppins"/>
                <a:cs typeface="Poppins"/>
                <a:sym typeface="Poppins"/>
              </a:rPr>
              <a:t>(--&gt; Besichtigung der europäischen Institutionen)</a:t>
            </a:r>
          </a:p>
          <a:p>
            <a:pPr defTabSz="609630">
              <a:lnSpc>
                <a:spcPts val="2000"/>
              </a:lnSpc>
              <a:defRPr/>
            </a:pPr>
            <a:endParaRPr lang="en-US">
              <a:solidFill>
                <a:srgbClr val="73737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3996" y="63650"/>
            <a:ext cx="11005473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  <a:defRPr/>
            </a:pPr>
            <a:r>
              <a:rPr lang="en-US" sz="2400" b="1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interessengeleitete Themen und Inhalte der letzten Jahre - </a:t>
            </a:r>
          </a:p>
          <a:p>
            <a:pPr algn="ctr" defTabSz="609630">
              <a:lnSpc>
                <a:spcPts val="3360"/>
              </a:lnSpc>
              <a:defRPr/>
            </a:pPr>
            <a:r>
              <a:rPr lang="en-US" sz="2400" b="1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eine Auswahl </a:t>
            </a:r>
          </a:p>
          <a:p>
            <a:pPr algn="ctr" defTabSz="609630">
              <a:lnSpc>
                <a:spcPts val="3360"/>
              </a:lnSpc>
              <a:spcBef>
                <a:spcPct val="0"/>
              </a:spcBef>
              <a:defRPr/>
            </a:pPr>
            <a:endParaRPr lang="en-US" sz="2400" b="1">
              <a:solidFill>
                <a:srgbClr val="000DBB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68467"/>
            <a:ext cx="12192000" cy="490595"/>
            <a:chOff x="0" y="0"/>
            <a:chExt cx="4816593" cy="1938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93815"/>
            </a:xfrm>
            <a:custGeom>
              <a:avLst/>
              <a:gdLst/>
              <a:ahLst/>
              <a:cxnLst/>
              <a:rect l="l" t="t" r="r" b="b"/>
              <a:pathLst>
                <a:path w="4816592" h="193815">
                  <a:moveTo>
                    <a:pt x="0" y="0"/>
                  </a:moveTo>
                  <a:lnTo>
                    <a:pt x="4816592" y="0"/>
                  </a:lnTo>
                  <a:lnTo>
                    <a:pt x="4816592" y="193815"/>
                  </a:lnTo>
                  <a:lnTo>
                    <a:pt x="0" y="193815"/>
                  </a:lnTo>
                  <a:close/>
                </a:path>
              </a:pathLst>
            </a:custGeom>
            <a:solidFill>
              <a:srgbClr val="000DBB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2509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9852434" y="1430210"/>
            <a:ext cx="3307533" cy="447113"/>
            <a:chOff x="0" y="0"/>
            <a:chExt cx="1306680" cy="1766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6680" cy="176637"/>
            </a:xfrm>
            <a:custGeom>
              <a:avLst/>
              <a:gdLst/>
              <a:ahLst/>
              <a:cxnLst/>
              <a:rect l="l" t="t" r="r" b="b"/>
              <a:pathLst>
                <a:path w="1306680" h="176637">
                  <a:moveTo>
                    <a:pt x="0" y="0"/>
                  </a:moveTo>
                  <a:lnTo>
                    <a:pt x="1306680" y="0"/>
                  </a:lnTo>
                  <a:lnTo>
                    <a:pt x="1306680" y="176637"/>
                  </a:lnTo>
                  <a:lnTo>
                    <a:pt x="0" y="176637"/>
                  </a:lnTo>
                  <a:close/>
                </a:path>
              </a:pathLst>
            </a:custGeom>
            <a:solidFill>
              <a:srgbClr val="F2C505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306680" cy="2337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-2218976" y="3612301"/>
            <a:ext cx="6044285" cy="447113"/>
            <a:chOff x="0" y="0"/>
            <a:chExt cx="2387866" cy="17663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87866" cy="176637"/>
            </a:xfrm>
            <a:custGeom>
              <a:avLst/>
              <a:gdLst/>
              <a:ahLst/>
              <a:cxnLst/>
              <a:rect l="l" t="t" r="r" b="b"/>
              <a:pathLst>
                <a:path w="2387866" h="176637">
                  <a:moveTo>
                    <a:pt x="0" y="0"/>
                  </a:moveTo>
                  <a:lnTo>
                    <a:pt x="2387866" y="0"/>
                  </a:lnTo>
                  <a:lnTo>
                    <a:pt x="2387866" y="176637"/>
                  </a:lnTo>
                  <a:lnTo>
                    <a:pt x="0" y="176637"/>
                  </a:lnTo>
                  <a:close/>
                </a:path>
              </a:pathLst>
            </a:custGeom>
            <a:solidFill>
              <a:srgbClr val="F2C505"/>
            </a:solid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387866" cy="2337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03206" y="1590267"/>
            <a:ext cx="3044461" cy="421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93"/>
              </a:lnSpc>
              <a:defRPr/>
            </a:pPr>
            <a:r>
              <a:rPr lang="en-US" sz="2066" b="1">
                <a:solidFill>
                  <a:srgbClr val="000DBB"/>
                </a:solidFill>
                <a:latin typeface="Poppins Bold"/>
                <a:ea typeface="Poppins Bold"/>
                <a:cs typeface="Poppins Bold"/>
                <a:sym typeface="Poppins Bold"/>
              </a:rPr>
              <a:t>Machst du Witze?! </a:t>
            </a:r>
          </a:p>
          <a:p>
            <a:pPr algn="ctr" defTabSz="609630">
              <a:lnSpc>
                <a:spcPts val="2893"/>
              </a:lnSpc>
              <a:spcBef>
                <a:spcPct val="0"/>
              </a:spcBef>
              <a:defRPr/>
            </a:pPr>
            <a:r>
              <a:rPr lang="en-US" sz="2066" b="1">
                <a:solidFill>
                  <a:srgbClr val="000DBB"/>
                </a:solidFill>
                <a:latin typeface="Poppins Bold"/>
                <a:ea typeface="Poppins Bold"/>
                <a:cs typeface="Poppins Bold"/>
                <a:sym typeface="Poppins Bold"/>
              </a:rPr>
              <a:t>Die Pandemie in Europa</a:t>
            </a:r>
            <a:r>
              <a:rPr lang="en-US" sz="2066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 (2020)</a:t>
            </a:r>
          </a:p>
          <a:p>
            <a:pPr defTabSz="609630">
              <a:lnSpc>
                <a:spcPts val="2706"/>
              </a:lnSpc>
              <a:spcBef>
                <a:spcPct val="0"/>
              </a:spcBef>
              <a:defRPr/>
            </a:pPr>
            <a:r>
              <a:rPr lang="en-US" sz="1933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-Wie gehen andere</a:t>
            </a:r>
          </a:p>
          <a:p>
            <a:pPr defTabSz="609630">
              <a:lnSpc>
                <a:spcPts val="2706"/>
              </a:lnSpc>
              <a:spcBef>
                <a:spcPct val="0"/>
              </a:spcBef>
              <a:defRPr/>
            </a:pPr>
            <a:r>
              <a:rPr lang="en-US" sz="1933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   EU-Mitglieder pol.</a:t>
            </a:r>
          </a:p>
          <a:p>
            <a:pPr defTabSz="609630">
              <a:lnSpc>
                <a:spcPts val="2706"/>
              </a:lnSpc>
              <a:spcBef>
                <a:spcPct val="0"/>
              </a:spcBef>
              <a:defRPr/>
            </a:pPr>
            <a:r>
              <a:rPr lang="en-US" sz="1933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  und ges. mit der</a:t>
            </a:r>
          </a:p>
          <a:p>
            <a:pPr defTabSz="609630">
              <a:lnSpc>
                <a:spcPts val="2706"/>
              </a:lnSpc>
              <a:spcBef>
                <a:spcPct val="0"/>
              </a:spcBef>
              <a:defRPr/>
            </a:pPr>
            <a:r>
              <a:rPr lang="en-US" sz="1933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  Pandemie um?</a:t>
            </a:r>
          </a:p>
          <a:p>
            <a:pPr defTabSz="609630">
              <a:lnSpc>
                <a:spcPts val="2706"/>
              </a:lnSpc>
              <a:spcBef>
                <a:spcPct val="0"/>
              </a:spcBef>
              <a:defRPr/>
            </a:pPr>
            <a:r>
              <a:rPr lang="en-US" sz="1933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-Welche lustigen</a:t>
            </a:r>
          </a:p>
          <a:p>
            <a:pPr defTabSz="609630">
              <a:lnSpc>
                <a:spcPts val="2706"/>
              </a:lnSpc>
              <a:spcBef>
                <a:spcPct val="0"/>
              </a:spcBef>
              <a:defRPr/>
            </a:pPr>
            <a:r>
              <a:rPr lang="en-US" sz="1933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  Kurzfilme und Mems</a:t>
            </a:r>
          </a:p>
          <a:p>
            <a:pPr defTabSz="609630">
              <a:lnSpc>
                <a:spcPts val="2706"/>
              </a:lnSpc>
              <a:spcBef>
                <a:spcPct val="0"/>
              </a:spcBef>
              <a:defRPr/>
            </a:pPr>
            <a:r>
              <a:rPr lang="en-US" sz="1933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  werden versendet?</a:t>
            </a:r>
          </a:p>
          <a:p>
            <a:pPr defTabSz="609630">
              <a:lnSpc>
                <a:spcPts val="2706"/>
              </a:lnSpc>
              <a:spcBef>
                <a:spcPct val="0"/>
              </a:spcBef>
              <a:defRPr/>
            </a:pPr>
            <a:r>
              <a:rPr lang="en-US" sz="1933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-Gibt es Ähnlichkeiten/</a:t>
            </a:r>
          </a:p>
          <a:p>
            <a:pPr defTabSz="609630">
              <a:lnSpc>
                <a:spcPts val="2706"/>
              </a:lnSpc>
              <a:spcBef>
                <a:spcPct val="0"/>
              </a:spcBef>
              <a:defRPr/>
            </a:pPr>
            <a:r>
              <a:rPr lang="en-US" sz="1933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  Unterschiede im Witz?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16449" y="1590267"/>
            <a:ext cx="2564719" cy="2429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93"/>
              </a:lnSpc>
              <a:spcBef>
                <a:spcPct val="0"/>
              </a:spcBef>
              <a:defRPr/>
            </a:pPr>
            <a:r>
              <a:rPr lang="en-US" sz="2066" b="1">
                <a:solidFill>
                  <a:srgbClr val="F2C505"/>
                </a:solidFill>
                <a:latin typeface="Poppins Bold"/>
                <a:ea typeface="Poppins Bold"/>
                <a:cs typeface="Poppins Bold"/>
                <a:sym typeface="Poppins Bold"/>
              </a:rPr>
              <a:t>10 gute Gründe für Europa - GSS goes Instagram</a:t>
            </a:r>
            <a:r>
              <a:rPr lang="en-US" sz="2066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 (2022)</a:t>
            </a:r>
          </a:p>
          <a:p>
            <a:pPr defTabSz="609630">
              <a:lnSpc>
                <a:spcPts val="2613"/>
              </a:lnSpc>
              <a:spcBef>
                <a:spcPct val="0"/>
              </a:spcBef>
              <a:defRPr/>
            </a:pPr>
            <a:r>
              <a:rPr lang="en-US" sz="1866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Erstellen eines Instagram-Accounts mit 10 harten und weichen Fakten für Europa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11368" y="2162810"/>
            <a:ext cx="3697329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93"/>
              </a:lnSpc>
              <a:defRPr/>
            </a:pPr>
            <a:r>
              <a:rPr lang="en-US" sz="2066" b="1" i="1">
                <a:solidFill>
                  <a:srgbClr val="F2C505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Idee für 2026/2027</a:t>
            </a:r>
          </a:p>
          <a:p>
            <a:pPr algn="ctr" defTabSz="609630">
              <a:lnSpc>
                <a:spcPts val="2893"/>
              </a:lnSpc>
              <a:defRPr/>
            </a:pPr>
            <a:endParaRPr lang="en-US" sz="2066" b="1" i="1">
              <a:solidFill>
                <a:srgbClr val="F2C505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ctr" defTabSz="609630">
              <a:lnSpc>
                <a:spcPts val="2893"/>
              </a:lnSpc>
              <a:defRPr/>
            </a:pPr>
            <a:r>
              <a:rPr lang="en-US" sz="2066" b="1" i="1">
                <a:solidFill>
                  <a:srgbClr val="000DB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Ausstellung: Unsere wichtigesten Europäer*innen</a:t>
            </a:r>
          </a:p>
          <a:p>
            <a:pPr algn="ctr" defTabSz="609630">
              <a:lnSpc>
                <a:spcPts val="1960"/>
              </a:lnSpc>
              <a:defRPr/>
            </a:pPr>
            <a:endParaRPr lang="en-US" sz="2066" b="1" i="1">
              <a:solidFill>
                <a:srgbClr val="000DBB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defTabSz="609630">
              <a:lnSpc>
                <a:spcPts val="2613"/>
              </a:lnSpc>
              <a:defRPr/>
            </a:pPr>
            <a:r>
              <a:rPr lang="en-US" sz="1866" i="1">
                <a:solidFill>
                  <a:srgbClr val="000DB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Vorbereitung einer Wanderaustellung für das GSS &amp; unseren europäischen Partnerschulen</a:t>
            </a:r>
          </a:p>
          <a:p>
            <a:pPr algn="ctr" defTabSz="609630">
              <a:lnSpc>
                <a:spcPts val="1960"/>
              </a:lnSpc>
              <a:spcBef>
                <a:spcPct val="0"/>
              </a:spcBef>
              <a:defRPr/>
            </a:pPr>
            <a:endParaRPr lang="en-US" sz="1866" i="1">
              <a:solidFill>
                <a:srgbClr val="000DBB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516449" y="4607364"/>
            <a:ext cx="2564719" cy="180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93"/>
              </a:lnSpc>
              <a:spcBef>
                <a:spcPct val="0"/>
              </a:spcBef>
              <a:defRPr/>
            </a:pPr>
            <a:r>
              <a:rPr lang="en-US" sz="2066" b="1">
                <a:solidFill>
                  <a:srgbClr val="F2C505"/>
                </a:solidFill>
                <a:latin typeface="Poppins Bold"/>
                <a:ea typeface="Poppins Bold"/>
                <a:cs typeface="Poppins Bold"/>
                <a:sym typeface="Poppins Bold"/>
              </a:rPr>
              <a:t>Europa-Leinwand</a:t>
            </a:r>
          </a:p>
          <a:p>
            <a:pPr algn="ctr" defTabSz="609630">
              <a:lnSpc>
                <a:spcPts val="2893"/>
              </a:lnSpc>
              <a:spcBef>
                <a:spcPct val="0"/>
              </a:spcBef>
              <a:defRPr/>
            </a:pPr>
            <a:r>
              <a:rPr lang="en-US" sz="2066" b="1">
                <a:solidFill>
                  <a:srgbClr val="F2C505"/>
                </a:solidFill>
                <a:latin typeface="Poppins Bold"/>
                <a:ea typeface="Poppins Bold"/>
                <a:cs typeface="Poppins Bold"/>
                <a:sym typeface="Poppins Bold"/>
              </a:rPr>
              <a:t>Europa bedeutet für mich...</a:t>
            </a:r>
          </a:p>
          <a:p>
            <a:pPr algn="ctr" defTabSz="609630">
              <a:lnSpc>
                <a:spcPts val="2893"/>
              </a:lnSpc>
              <a:spcBef>
                <a:spcPct val="0"/>
              </a:spcBef>
              <a:defRPr/>
            </a:pPr>
            <a:r>
              <a:rPr lang="en-US" sz="2066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 (2025)</a:t>
            </a:r>
          </a:p>
          <a:p>
            <a:pPr defTabSz="609630">
              <a:lnSpc>
                <a:spcPts val="2613"/>
              </a:lnSpc>
              <a:spcBef>
                <a:spcPct val="0"/>
              </a:spcBef>
              <a:defRPr/>
            </a:pPr>
            <a:r>
              <a:rPr lang="en-US" sz="1866">
                <a:solidFill>
                  <a:srgbClr val="000DBB"/>
                </a:solidFill>
                <a:latin typeface="Poppins"/>
                <a:ea typeface="Poppins"/>
                <a:cs typeface="Poppins"/>
                <a:sym typeface="Poppins"/>
              </a:rPr>
              <a:t> Umfrage am GSS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56285" y="0"/>
            <a:ext cx="5735715" cy="6858000"/>
            <a:chOff x="0" y="0"/>
            <a:chExt cx="8603361" cy="10286746"/>
          </a:xfrm>
        </p:grpSpPr>
        <p:sp>
          <p:nvSpPr>
            <p:cNvPr id="3" name="Freeform 3"/>
            <p:cNvSpPr/>
            <p:nvPr/>
          </p:nvSpPr>
          <p:spPr>
            <a:xfrm>
              <a:off x="-50" y="-127"/>
              <a:ext cx="8603411" cy="10286873"/>
            </a:xfrm>
            <a:custGeom>
              <a:avLst/>
              <a:gdLst/>
              <a:ahLst/>
              <a:cxnLst/>
              <a:rect l="l" t="t" r="r" b="b"/>
              <a:pathLst>
                <a:path w="8603411" h="10286873">
                  <a:moveTo>
                    <a:pt x="8603411" y="10251440"/>
                  </a:moveTo>
                  <a:cubicBezTo>
                    <a:pt x="8603411" y="10284587"/>
                    <a:pt x="8592743" y="10286873"/>
                    <a:pt x="8564930" y="10286873"/>
                  </a:cubicBezTo>
                  <a:cubicBezTo>
                    <a:pt x="5710351" y="10286238"/>
                    <a:pt x="2855899" y="10286238"/>
                    <a:pt x="1320" y="10286238"/>
                  </a:cubicBezTo>
                  <a:cubicBezTo>
                    <a:pt x="-2744" y="10272395"/>
                    <a:pt x="3606" y="10259822"/>
                    <a:pt x="6527" y="10246995"/>
                  </a:cubicBezTo>
                  <a:cubicBezTo>
                    <a:pt x="132003" y="9685401"/>
                    <a:pt x="257606" y="9123934"/>
                    <a:pt x="383463" y="8562467"/>
                  </a:cubicBezTo>
                  <a:cubicBezTo>
                    <a:pt x="562914" y="7761986"/>
                    <a:pt x="742746" y="6961632"/>
                    <a:pt x="922070" y="6161151"/>
                  </a:cubicBezTo>
                  <a:cubicBezTo>
                    <a:pt x="1143558" y="5172583"/>
                    <a:pt x="1364538" y="4184015"/>
                    <a:pt x="1585899" y="3195574"/>
                  </a:cubicBezTo>
                  <a:cubicBezTo>
                    <a:pt x="1810816" y="2191385"/>
                    <a:pt x="2035860" y="1187323"/>
                    <a:pt x="2261412" y="183261"/>
                  </a:cubicBezTo>
                  <a:cubicBezTo>
                    <a:pt x="2275128" y="122174"/>
                    <a:pt x="2283891" y="59690"/>
                    <a:pt x="2306116" y="635"/>
                  </a:cubicBezTo>
                  <a:cubicBezTo>
                    <a:pt x="4392472" y="635"/>
                    <a:pt x="6478828" y="635"/>
                    <a:pt x="8565184" y="0"/>
                  </a:cubicBezTo>
                  <a:cubicBezTo>
                    <a:pt x="8593505" y="0"/>
                    <a:pt x="8603157" y="3429"/>
                    <a:pt x="8603157" y="35814"/>
                  </a:cubicBezTo>
                  <a:cubicBezTo>
                    <a:pt x="8602395" y="3441065"/>
                    <a:pt x="8602395" y="6846316"/>
                    <a:pt x="8603411" y="10251440"/>
                  </a:cubicBezTo>
                  <a:close/>
                </a:path>
              </a:pathLst>
            </a:custGeom>
            <a:blipFill>
              <a:blip r:embed="rId2"/>
              <a:stretch>
                <a:fillRect t="-2190" b="-2190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fr-FR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4629198">
            <a:off x="2003813" y="1724028"/>
            <a:ext cx="8502619" cy="2816493"/>
          </a:xfrm>
          <a:custGeom>
            <a:avLst/>
            <a:gdLst/>
            <a:ahLst/>
            <a:cxnLst/>
            <a:rect l="l" t="t" r="r" b="b"/>
            <a:pathLst>
              <a:path w="12753929" h="4224739">
                <a:moveTo>
                  <a:pt x="0" y="0"/>
                </a:moveTo>
                <a:lnTo>
                  <a:pt x="12753929" y="0"/>
                </a:lnTo>
                <a:lnTo>
                  <a:pt x="12753929" y="4224738"/>
                </a:lnTo>
                <a:lnTo>
                  <a:pt x="0" y="42247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fr-F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5800" y="767371"/>
            <a:ext cx="4417400" cy="476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  <a:defRPr/>
            </a:pP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Bist du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offen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für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ein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 defTabSz="609630">
              <a:lnSpc>
                <a:spcPts val="3360"/>
              </a:lnSpc>
              <a:defRPr/>
            </a:pPr>
            <a:r>
              <a:rPr lang="en-US" sz="2399" b="1" dirty="0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„</a:t>
            </a:r>
            <a:r>
              <a:rPr lang="en-US" sz="2399" b="1" dirty="0" err="1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etwas</a:t>
            </a:r>
            <a:r>
              <a:rPr lang="en-US" sz="2399" b="1" dirty="0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399" b="1" dirty="0" err="1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anderes</a:t>
            </a:r>
            <a:r>
              <a:rPr lang="en-US" sz="2399" b="1" dirty="0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 </a:t>
            </a:r>
            <a:r>
              <a:rPr lang="en-US" sz="2399" b="1" dirty="0" err="1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Unterrichtskonzept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 defTabSz="609630">
              <a:lnSpc>
                <a:spcPts val="3360"/>
              </a:lnSpc>
              <a:defRPr/>
            </a:pP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und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möchtest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mehr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über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99" b="1" dirty="0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dich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persönlich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399" b="1" dirty="0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dich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als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99" b="1" dirty="0" err="1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Europäer:in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und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deine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99" b="1" dirty="0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Zukunft 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in Europa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erfahren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und </a:t>
            </a:r>
            <a:r>
              <a:rPr lang="en-US" sz="2399" b="1" dirty="0" err="1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MIT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gestalten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ctr" defTabSz="609630">
              <a:lnSpc>
                <a:spcPts val="3360"/>
              </a:lnSpc>
              <a:defRPr/>
            </a:pPr>
            <a:endParaRPr lang="en-US" sz="2399" dirty="0">
              <a:solidFill>
                <a:srgbClr val="000DB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09630">
              <a:lnSpc>
                <a:spcPts val="3360"/>
              </a:lnSpc>
              <a:defRPr/>
            </a:pPr>
            <a:endParaRPr lang="en-US" sz="2399" dirty="0">
              <a:solidFill>
                <a:srgbClr val="000DB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09630">
              <a:lnSpc>
                <a:spcPts val="3360"/>
              </a:lnSpc>
              <a:spcBef>
                <a:spcPct val="0"/>
              </a:spcBef>
              <a:defRPr/>
            </a:pP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So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bist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im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99" b="1" dirty="0" err="1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Projektkurs</a:t>
            </a:r>
            <a:r>
              <a:rPr lang="en-US" sz="2399" b="1" dirty="0">
                <a:solidFill>
                  <a:srgbClr val="000DB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Europa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genau</a:t>
            </a:r>
            <a:r>
              <a:rPr lang="en-US" sz="2399" dirty="0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99" dirty="0" err="1">
                <a:solidFill>
                  <a:srgbClr val="000DBB"/>
                </a:solidFill>
                <a:latin typeface="Montserrat"/>
                <a:ea typeface="Montserrat"/>
                <a:cs typeface="Montserrat"/>
                <a:sym typeface="Montserrat"/>
              </a:rPr>
              <a:t>richtig</a:t>
            </a:r>
            <a:endParaRPr lang="en-US" sz="2399" dirty="0">
              <a:solidFill>
                <a:srgbClr val="000DB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8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 rot="6000">
              <a:off x="-11331" y="-20323"/>
              <a:ext cx="23322972" cy="13045447"/>
            </a:xfrm>
            <a:custGeom>
              <a:avLst/>
              <a:gdLst/>
              <a:ahLst/>
              <a:cxnLst/>
              <a:rect l="l" t="t" r="r" b="b"/>
              <a:pathLst>
                <a:path w="23322972" h="13045447">
                  <a:moveTo>
                    <a:pt x="0" y="40666"/>
                  </a:moveTo>
                  <a:lnTo>
                    <a:pt x="23300274" y="0"/>
                  </a:lnTo>
                  <a:lnTo>
                    <a:pt x="23322972" y="13004780"/>
                  </a:lnTo>
                  <a:lnTo>
                    <a:pt x="22698" y="13045446"/>
                  </a:lnTo>
                  <a:lnTo>
                    <a:pt x="0" y="40666"/>
                  </a:lnTo>
                  <a:close/>
                </a:path>
              </a:pathLst>
            </a:custGeom>
            <a:blipFill>
              <a:blip r:embed="rId2"/>
              <a:stretch>
                <a:fillRect l="-8957" t="24" r="-1184" b="-9930"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5478" y="5602944"/>
            <a:ext cx="1719737" cy="880484"/>
            <a:chOff x="0" y="0"/>
            <a:chExt cx="3284220" cy="1681480"/>
          </a:xfrm>
        </p:grpSpPr>
        <p:sp>
          <p:nvSpPr>
            <p:cNvPr id="5" name="Freeform 5"/>
            <p:cNvSpPr/>
            <p:nvPr/>
          </p:nvSpPr>
          <p:spPr>
            <a:xfrm>
              <a:off x="50800" y="50800"/>
              <a:ext cx="3182620" cy="1580198"/>
            </a:xfrm>
            <a:custGeom>
              <a:avLst/>
              <a:gdLst/>
              <a:ahLst/>
              <a:cxnLst/>
              <a:rect l="l" t="t" r="r" b="b"/>
              <a:pathLst>
                <a:path w="3182620" h="1580198">
                  <a:moveTo>
                    <a:pt x="0" y="824230"/>
                  </a:moveTo>
                  <a:cubicBezTo>
                    <a:pt x="160020" y="276860"/>
                    <a:pt x="452120" y="129540"/>
                    <a:pt x="542290" y="147320"/>
                  </a:cubicBezTo>
                  <a:cubicBezTo>
                    <a:pt x="586740" y="154940"/>
                    <a:pt x="615950" y="248920"/>
                    <a:pt x="626110" y="247650"/>
                  </a:cubicBezTo>
                  <a:cubicBezTo>
                    <a:pt x="629920" y="247650"/>
                    <a:pt x="628650" y="241300"/>
                    <a:pt x="632460" y="237490"/>
                  </a:cubicBezTo>
                  <a:cubicBezTo>
                    <a:pt x="636270" y="231140"/>
                    <a:pt x="645160" y="224790"/>
                    <a:pt x="650240" y="218440"/>
                  </a:cubicBezTo>
                  <a:cubicBezTo>
                    <a:pt x="655320" y="212090"/>
                    <a:pt x="657860" y="204470"/>
                    <a:pt x="664210" y="196850"/>
                  </a:cubicBezTo>
                  <a:cubicBezTo>
                    <a:pt x="673100" y="186690"/>
                    <a:pt x="690880" y="176530"/>
                    <a:pt x="703580" y="163830"/>
                  </a:cubicBezTo>
                  <a:cubicBezTo>
                    <a:pt x="716280" y="152400"/>
                    <a:pt x="728980" y="135890"/>
                    <a:pt x="740410" y="128270"/>
                  </a:cubicBezTo>
                  <a:cubicBezTo>
                    <a:pt x="748030" y="121920"/>
                    <a:pt x="755650" y="120650"/>
                    <a:pt x="763270" y="116840"/>
                  </a:cubicBezTo>
                  <a:cubicBezTo>
                    <a:pt x="770890" y="111760"/>
                    <a:pt x="774700" y="105410"/>
                    <a:pt x="783590" y="100330"/>
                  </a:cubicBezTo>
                  <a:cubicBezTo>
                    <a:pt x="795020" y="92710"/>
                    <a:pt x="815340" y="88900"/>
                    <a:pt x="831850" y="82550"/>
                  </a:cubicBezTo>
                  <a:cubicBezTo>
                    <a:pt x="847090" y="74930"/>
                    <a:pt x="863600" y="63500"/>
                    <a:pt x="877570" y="59690"/>
                  </a:cubicBezTo>
                  <a:cubicBezTo>
                    <a:pt x="886460" y="55880"/>
                    <a:pt x="894080" y="58420"/>
                    <a:pt x="902970" y="55880"/>
                  </a:cubicBezTo>
                  <a:cubicBezTo>
                    <a:pt x="911860" y="53340"/>
                    <a:pt x="916940" y="48260"/>
                    <a:pt x="927100" y="46990"/>
                  </a:cubicBezTo>
                  <a:cubicBezTo>
                    <a:pt x="941070" y="44450"/>
                    <a:pt x="961390" y="46990"/>
                    <a:pt x="977900" y="45720"/>
                  </a:cubicBezTo>
                  <a:cubicBezTo>
                    <a:pt x="995680" y="43180"/>
                    <a:pt x="1016000" y="38100"/>
                    <a:pt x="1029970" y="38100"/>
                  </a:cubicBezTo>
                  <a:cubicBezTo>
                    <a:pt x="1038860" y="38100"/>
                    <a:pt x="1046480" y="41910"/>
                    <a:pt x="1055370" y="43180"/>
                  </a:cubicBezTo>
                  <a:cubicBezTo>
                    <a:pt x="1062990" y="43180"/>
                    <a:pt x="1074420" y="40640"/>
                    <a:pt x="1080770" y="41910"/>
                  </a:cubicBezTo>
                  <a:cubicBezTo>
                    <a:pt x="1084580" y="43180"/>
                    <a:pt x="1087120" y="45720"/>
                    <a:pt x="1090930" y="45720"/>
                  </a:cubicBezTo>
                  <a:cubicBezTo>
                    <a:pt x="1101090" y="44450"/>
                    <a:pt x="1121410" y="34290"/>
                    <a:pt x="1136650" y="29210"/>
                  </a:cubicBezTo>
                  <a:cubicBezTo>
                    <a:pt x="1151890" y="22860"/>
                    <a:pt x="1184910" y="11430"/>
                    <a:pt x="1186180" y="11430"/>
                  </a:cubicBezTo>
                  <a:cubicBezTo>
                    <a:pt x="1186180" y="11430"/>
                    <a:pt x="1220470" y="7620"/>
                    <a:pt x="1238250" y="5080"/>
                  </a:cubicBezTo>
                  <a:cubicBezTo>
                    <a:pt x="1256030" y="3810"/>
                    <a:pt x="1290320" y="0"/>
                    <a:pt x="1290320" y="0"/>
                  </a:cubicBezTo>
                  <a:cubicBezTo>
                    <a:pt x="1291590" y="0"/>
                    <a:pt x="1325880" y="5080"/>
                    <a:pt x="1342390" y="7620"/>
                  </a:cubicBezTo>
                  <a:cubicBezTo>
                    <a:pt x="1360170" y="10160"/>
                    <a:pt x="1394460" y="13970"/>
                    <a:pt x="1394460" y="13970"/>
                  </a:cubicBezTo>
                  <a:cubicBezTo>
                    <a:pt x="1397000" y="15240"/>
                    <a:pt x="1657350" y="99060"/>
                    <a:pt x="1793240" y="118110"/>
                  </a:cubicBezTo>
                  <a:cubicBezTo>
                    <a:pt x="1927860" y="137160"/>
                    <a:pt x="2132330" y="123190"/>
                    <a:pt x="2205990" y="128270"/>
                  </a:cubicBezTo>
                  <a:cubicBezTo>
                    <a:pt x="2231390" y="130810"/>
                    <a:pt x="2241550" y="133350"/>
                    <a:pt x="2259330" y="135890"/>
                  </a:cubicBezTo>
                  <a:cubicBezTo>
                    <a:pt x="2277110" y="137160"/>
                    <a:pt x="2312670" y="142240"/>
                    <a:pt x="2312670" y="142240"/>
                  </a:cubicBezTo>
                  <a:cubicBezTo>
                    <a:pt x="2313940" y="142240"/>
                    <a:pt x="2346960" y="154940"/>
                    <a:pt x="2363470" y="161290"/>
                  </a:cubicBezTo>
                  <a:cubicBezTo>
                    <a:pt x="2379980" y="167640"/>
                    <a:pt x="2413000" y="180340"/>
                    <a:pt x="2414270" y="181610"/>
                  </a:cubicBezTo>
                  <a:cubicBezTo>
                    <a:pt x="2414270" y="181610"/>
                    <a:pt x="2443480" y="201930"/>
                    <a:pt x="2458720" y="212090"/>
                  </a:cubicBezTo>
                  <a:cubicBezTo>
                    <a:pt x="2473960" y="222250"/>
                    <a:pt x="2501900" y="242570"/>
                    <a:pt x="2503170" y="242570"/>
                  </a:cubicBezTo>
                  <a:cubicBezTo>
                    <a:pt x="2503170" y="243840"/>
                    <a:pt x="2527300" y="270510"/>
                    <a:pt x="2538730" y="283210"/>
                  </a:cubicBezTo>
                  <a:cubicBezTo>
                    <a:pt x="2550160" y="297180"/>
                    <a:pt x="2574290" y="323850"/>
                    <a:pt x="2574290" y="325120"/>
                  </a:cubicBezTo>
                  <a:cubicBezTo>
                    <a:pt x="2574290" y="325120"/>
                    <a:pt x="2590800" y="356870"/>
                    <a:pt x="2599690" y="372110"/>
                  </a:cubicBezTo>
                  <a:cubicBezTo>
                    <a:pt x="2607310" y="388620"/>
                    <a:pt x="2623820" y="420370"/>
                    <a:pt x="2623820" y="420370"/>
                  </a:cubicBezTo>
                  <a:cubicBezTo>
                    <a:pt x="2625090" y="421640"/>
                    <a:pt x="2632710" y="455930"/>
                    <a:pt x="2636520" y="473710"/>
                  </a:cubicBezTo>
                  <a:cubicBezTo>
                    <a:pt x="2641600" y="491490"/>
                    <a:pt x="2649220" y="525780"/>
                    <a:pt x="2649220" y="525780"/>
                  </a:cubicBezTo>
                  <a:cubicBezTo>
                    <a:pt x="2649220" y="527050"/>
                    <a:pt x="2649220" y="562610"/>
                    <a:pt x="2649220" y="580390"/>
                  </a:cubicBezTo>
                  <a:cubicBezTo>
                    <a:pt x="2649220" y="598170"/>
                    <a:pt x="2649220" y="633730"/>
                    <a:pt x="2649220" y="635000"/>
                  </a:cubicBezTo>
                  <a:cubicBezTo>
                    <a:pt x="2649220" y="635000"/>
                    <a:pt x="2639060" y="674370"/>
                    <a:pt x="2636520" y="687070"/>
                  </a:cubicBezTo>
                  <a:cubicBezTo>
                    <a:pt x="2633980" y="693420"/>
                    <a:pt x="2630170" y="695960"/>
                    <a:pt x="2632710" y="701040"/>
                  </a:cubicBezTo>
                  <a:cubicBezTo>
                    <a:pt x="2644140" y="722630"/>
                    <a:pt x="2825750" y="754380"/>
                    <a:pt x="2887980" y="777240"/>
                  </a:cubicBezTo>
                  <a:cubicBezTo>
                    <a:pt x="2927350" y="791210"/>
                    <a:pt x="2951480" y="800100"/>
                    <a:pt x="2979420" y="816610"/>
                  </a:cubicBezTo>
                  <a:cubicBezTo>
                    <a:pt x="3007360" y="833120"/>
                    <a:pt x="3034030" y="853440"/>
                    <a:pt x="3058160" y="876300"/>
                  </a:cubicBezTo>
                  <a:cubicBezTo>
                    <a:pt x="3081020" y="899160"/>
                    <a:pt x="3102610" y="925830"/>
                    <a:pt x="3120390" y="952500"/>
                  </a:cubicBezTo>
                  <a:cubicBezTo>
                    <a:pt x="3138170" y="980440"/>
                    <a:pt x="3152140" y="1010920"/>
                    <a:pt x="3162300" y="1042670"/>
                  </a:cubicBezTo>
                  <a:cubicBezTo>
                    <a:pt x="3172460" y="1073150"/>
                    <a:pt x="3178810" y="1106170"/>
                    <a:pt x="3181350" y="1139190"/>
                  </a:cubicBezTo>
                  <a:cubicBezTo>
                    <a:pt x="3183890" y="1172210"/>
                    <a:pt x="3182620" y="1205230"/>
                    <a:pt x="3177540" y="1238250"/>
                  </a:cubicBezTo>
                  <a:cubicBezTo>
                    <a:pt x="3172460" y="1270000"/>
                    <a:pt x="3162300" y="1303020"/>
                    <a:pt x="3149600" y="1332230"/>
                  </a:cubicBezTo>
                  <a:cubicBezTo>
                    <a:pt x="3136900" y="1362710"/>
                    <a:pt x="3119120" y="1391920"/>
                    <a:pt x="3100070" y="1418590"/>
                  </a:cubicBezTo>
                  <a:cubicBezTo>
                    <a:pt x="3079750" y="1443990"/>
                    <a:pt x="3056890" y="1468120"/>
                    <a:pt x="3031490" y="1488440"/>
                  </a:cubicBezTo>
                  <a:cubicBezTo>
                    <a:pt x="3006090" y="1510030"/>
                    <a:pt x="2976880" y="1527810"/>
                    <a:pt x="2947670" y="1541780"/>
                  </a:cubicBezTo>
                  <a:cubicBezTo>
                    <a:pt x="2917190" y="1555750"/>
                    <a:pt x="2885440" y="1565910"/>
                    <a:pt x="2853690" y="1572260"/>
                  </a:cubicBezTo>
                  <a:cubicBezTo>
                    <a:pt x="2821940" y="1578610"/>
                    <a:pt x="2787650" y="1581150"/>
                    <a:pt x="2754630" y="1579880"/>
                  </a:cubicBezTo>
                  <a:cubicBezTo>
                    <a:pt x="2722880" y="1578610"/>
                    <a:pt x="2658110" y="1563370"/>
                    <a:pt x="2658110" y="1563370"/>
                  </a:cubicBezTo>
                  <a:cubicBezTo>
                    <a:pt x="2658110" y="1563370"/>
                    <a:pt x="2468880" y="1513840"/>
                    <a:pt x="2354580" y="1475740"/>
                  </a:cubicBezTo>
                  <a:cubicBezTo>
                    <a:pt x="2200910" y="1424940"/>
                    <a:pt x="1940560" y="1342390"/>
                    <a:pt x="1824990" y="1278890"/>
                  </a:cubicBezTo>
                  <a:cubicBezTo>
                    <a:pt x="1761490" y="1243330"/>
                    <a:pt x="1746250" y="1188720"/>
                    <a:pt x="1687830" y="1174750"/>
                  </a:cubicBezTo>
                  <a:cubicBezTo>
                    <a:pt x="1610360" y="1155700"/>
                    <a:pt x="1483360" y="1189990"/>
                    <a:pt x="1385570" y="1229360"/>
                  </a:cubicBezTo>
                  <a:cubicBezTo>
                    <a:pt x="1277620" y="1272540"/>
                    <a:pt x="1196340" y="1389380"/>
                    <a:pt x="1073150" y="1436370"/>
                  </a:cubicBezTo>
                  <a:cubicBezTo>
                    <a:pt x="928370" y="1492250"/>
                    <a:pt x="716280" y="1543050"/>
                    <a:pt x="560070" y="1512570"/>
                  </a:cubicBezTo>
                  <a:cubicBezTo>
                    <a:pt x="412750" y="1483360"/>
                    <a:pt x="251460" y="1389380"/>
                    <a:pt x="158750" y="1276350"/>
                  </a:cubicBezTo>
                  <a:cubicBezTo>
                    <a:pt x="63500" y="1162050"/>
                    <a:pt x="0" y="824230"/>
                    <a:pt x="0" y="824230"/>
                  </a:cubicBezTo>
                </a:path>
              </a:pathLst>
            </a:custGeom>
            <a:solidFill>
              <a:srgbClr val="231F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8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661585" y="6249067"/>
            <a:ext cx="1707740" cy="584827"/>
            <a:chOff x="0" y="0"/>
            <a:chExt cx="679440" cy="2326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9440" cy="232678"/>
            </a:xfrm>
            <a:custGeom>
              <a:avLst/>
              <a:gdLst/>
              <a:ahLst/>
              <a:cxnLst/>
              <a:rect l="l" t="t" r="r" b="b"/>
              <a:pathLst>
                <a:path w="679440" h="232678">
                  <a:moveTo>
                    <a:pt x="0" y="0"/>
                  </a:moveTo>
                  <a:lnTo>
                    <a:pt x="679440" y="0"/>
                  </a:lnTo>
                  <a:lnTo>
                    <a:pt x="679440" y="232678"/>
                  </a:lnTo>
                  <a:lnTo>
                    <a:pt x="0" y="232678"/>
                  </a:lnTo>
                  <a:close/>
                </a:path>
              </a:pathLst>
            </a:custGeom>
            <a:solidFill>
              <a:srgbClr val="0B1318"/>
            </a:solid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679440" cy="289828"/>
            </a:xfrm>
            <a:prstGeom prst="rect">
              <a:avLst/>
            </a:prstGeom>
          </p:spPr>
          <p:txBody>
            <a:bodyPr lIns="35467" tIns="35467" rIns="35467" bIns="35467" rtlCol="0" anchor="ctr"/>
            <a:lstStyle/>
            <a:p>
              <a:pPr algn="ctr" defTabSz="638466">
                <a:lnSpc>
                  <a:spcPts val="1759"/>
                </a:lnSpc>
                <a:spcBef>
                  <a:spcPct val="0"/>
                </a:spcBef>
              </a:pPr>
              <a:endParaRPr sz="1257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7364E255-E4C8-93CA-CC73-B0BC7AE29C22}"/>
              </a:ext>
            </a:extLst>
          </p:cNvPr>
          <p:cNvSpPr/>
          <p:nvPr/>
        </p:nvSpPr>
        <p:spPr>
          <a:xfrm>
            <a:off x="1569719" y="2950300"/>
            <a:ext cx="9052560" cy="13308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128F051B-98E4-AD4E-E168-42EE6FC9A2CB}"/>
              </a:ext>
            </a:extLst>
          </p:cNvPr>
          <p:cNvSpPr/>
          <p:nvPr/>
        </p:nvSpPr>
        <p:spPr>
          <a:xfrm>
            <a:off x="1566671" y="1373436"/>
            <a:ext cx="9052560" cy="13308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9F08E1-9825-59EE-82A4-542CFC98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Ansprechpartner*innen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00094E2-DAFE-BD89-B034-27F6B9B3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2</a:t>
            </a:fld>
            <a:endParaRPr lang="de-DE"/>
          </a:p>
        </p:txBody>
      </p:sp>
      <p:sp>
        <p:nvSpPr>
          <p:cNvPr id="16" name="Inhaltsplatzhalter 8">
            <a:extLst>
              <a:ext uri="{FF2B5EF4-FFF2-40B4-BE49-F238E27FC236}">
                <a16:creationId xmlns:a16="http://schemas.microsoft.com/office/drawing/2014/main" id="{F0733FA4-5245-0B9F-BAA3-5502966F52B0}"/>
              </a:ext>
            </a:extLst>
          </p:cNvPr>
          <p:cNvSpPr txBox="1">
            <a:spLocks/>
          </p:cNvSpPr>
          <p:nvPr/>
        </p:nvSpPr>
        <p:spPr>
          <a:xfrm>
            <a:off x="2453361" y="3564387"/>
            <a:ext cx="7279179" cy="7460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dirty="0"/>
              <a:t>Herr Petschnig</a:t>
            </a:r>
          </a:p>
          <a:p>
            <a:pPr marL="0" indent="0" algn="ctr">
              <a:buNone/>
            </a:pPr>
            <a:r>
              <a:rPr lang="de-DE" dirty="0"/>
              <a:t>Mitarbeit: Frau </a:t>
            </a:r>
            <a:r>
              <a:rPr lang="de-DE" dirty="0" err="1"/>
              <a:t>Alboteanu</a:t>
            </a:r>
            <a:endParaRPr lang="de-DE" dirty="0"/>
          </a:p>
        </p:txBody>
      </p:sp>
      <p:sp>
        <p:nvSpPr>
          <p:cNvPr id="3" name="Inhaltsplatzhalter 8">
            <a:extLst>
              <a:ext uri="{FF2B5EF4-FFF2-40B4-BE49-F238E27FC236}">
                <a16:creationId xmlns:a16="http://schemas.microsoft.com/office/drawing/2014/main" id="{4B3A9E8E-97EF-BB65-C7BA-BD95D76E750B}"/>
              </a:ext>
            </a:extLst>
          </p:cNvPr>
          <p:cNvSpPr txBox="1">
            <a:spLocks/>
          </p:cNvSpPr>
          <p:nvPr/>
        </p:nvSpPr>
        <p:spPr>
          <a:xfrm>
            <a:off x="4008120" y="1637220"/>
            <a:ext cx="3169920" cy="2453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4" name="Inhaltsplatzhalter 8">
            <a:extLst>
              <a:ext uri="{FF2B5EF4-FFF2-40B4-BE49-F238E27FC236}">
                <a16:creationId xmlns:a16="http://schemas.microsoft.com/office/drawing/2014/main" id="{FE71E0F3-1C84-97FC-0803-CE8421366326}"/>
              </a:ext>
            </a:extLst>
          </p:cNvPr>
          <p:cNvSpPr txBox="1">
            <a:spLocks/>
          </p:cNvSpPr>
          <p:nvPr/>
        </p:nvSpPr>
        <p:spPr>
          <a:xfrm>
            <a:off x="4245916" y="1493707"/>
            <a:ext cx="3727706" cy="54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b="1" dirty="0"/>
              <a:t>Jahrgangsstufenleitung</a:t>
            </a:r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5F84DAF3-6B27-B7BC-5D68-4F27F0BFDF32}"/>
              </a:ext>
            </a:extLst>
          </p:cNvPr>
          <p:cNvSpPr txBox="1">
            <a:spLocks/>
          </p:cNvSpPr>
          <p:nvPr/>
        </p:nvSpPr>
        <p:spPr>
          <a:xfrm>
            <a:off x="4232147" y="3079853"/>
            <a:ext cx="3727706" cy="4659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b="1" dirty="0"/>
              <a:t>Oberstufenkoordination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30C3A313-605C-DD7C-B402-BF65A4BC9D7D}"/>
              </a:ext>
            </a:extLst>
          </p:cNvPr>
          <p:cNvSpPr/>
          <p:nvPr/>
        </p:nvSpPr>
        <p:spPr>
          <a:xfrm>
            <a:off x="1569720" y="4469812"/>
            <a:ext cx="9052560" cy="11667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1C8E16EB-EFAB-24F3-2322-6CE84C73B727}"/>
              </a:ext>
            </a:extLst>
          </p:cNvPr>
          <p:cNvSpPr txBox="1">
            <a:spLocks/>
          </p:cNvSpPr>
          <p:nvPr/>
        </p:nvSpPr>
        <p:spPr>
          <a:xfrm>
            <a:off x="4866349" y="4980429"/>
            <a:ext cx="2459301" cy="5451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Frau Brombach</a:t>
            </a:r>
          </a:p>
        </p:txBody>
      </p:sp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F94F0940-9B3B-E484-4868-6B62B8244EB5}"/>
              </a:ext>
            </a:extLst>
          </p:cNvPr>
          <p:cNvSpPr txBox="1">
            <a:spLocks/>
          </p:cNvSpPr>
          <p:nvPr/>
        </p:nvSpPr>
        <p:spPr>
          <a:xfrm>
            <a:off x="4232147" y="4588834"/>
            <a:ext cx="3727706" cy="54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b="1" dirty="0"/>
              <a:t>Berufsberatung</a:t>
            </a:r>
          </a:p>
        </p:txBody>
      </p:sp>
      <p:sp>
        <p:nvSpPr>
          <p:cNvPr id="14" name="Inhaltsplatzhalter 8">
            <a:extLst>
              <a:ext uri="{FF2B5EF4-FFF2-40B4-BE49-F238E27FC236}">
                <a16:creationId xmlns:a16="http://schemas.microsoft.com/office/drawing/2014/main" id="{20A22DEF-97F1-0495-1DF8-3D32448CDE96}"/>
              </a:ext>
            </a:extLst>
          </p:cNvPr>
          <p:cNvSpPr txBox="1">
            <a:spLocks/>
          </p:cNvSpPr>
          <p:nvPr/>
        </p:nvSpPr>
        <p:spPr>
          <a:xfrm>
            <a:off x="1566671" y="2060800"/>
            <a:ext cx="8702967" cy="51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4A8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Frau Brombach         Frau Höfner         Herr Krey</a:t>
            </a:r>
          </a:p>
        </p:txBody>
      </p:sp>
    </p:spTree>
    <p:extLst>
      <p:ext uri="{BB962C8B-B14F-4D97-AF65-F5344CB8AC3E}">
        <p14:creationId xmlns:p14="http://schemas.microsoft.com/office/powerpoint/2010/main" val="3663839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8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937333" y="6355080"/>
            <a:ext cx="1825253" cy="575241"/>
            <a:chOff x="0" y="0"/>
            <a:chExt cx="2484120" cy="1098550"/>
          </a:xfrm>
        </p:grpSpPr>
        <p:sp>
          <p:nvSpPr>
            <p:cNvPr id="5" name="Freeform 5"/>
            <p:cNvSpPr/>
            <p:nvPr/>
          </p:nvSpPr>
          <p:spPr>
            <a:xfrm>
              <a:off x="49574" y="46831"/>
              <a:ext cx="2382635" cy="999895"/>
            </a:xfrm>
            <a:custGeom>
              <a:avLst/>
              <a:gdLst/>
              <a:ahLst/>
              <a:cxnLst/>
              <a:rect l="l" t="t" r="r" b="b"/>
              <a:pathLst>
                <a:path w="2382635" h="999895">
                  <a:moveTo>
                    <a:pt x="328886" y="194469"/>
                  </a:moveTo>
                  <a:cubicBezTo>
                    <a:pt x="1057866" y="66199"/>
                    <a:pt x="1179786" y="77629"/>
                    <a:pt x="1319486" y="67469"/>
                  </a:cubicBezTo>
                  <a:cubicBezTo>
                    <a:pt x="1465536" y="56039"/>
                    <a:pt x="1635716" y="24289"/>
                    <a:pt x="1767796" y="15399"/>
                  </a:cubicBezTo>
                  <a:cubicBezTo>
                    <a:pt x="1871936" y="9049"/>
                    <a:pt x="1974806" y="-2381"/>
                    <a:pt x="2049736" y="12859"/>
                  </a:cubicBezTo>
                  <a:cubicBezTo>
                    <a:pt x="2101806" y="23019"/>
                    <a:pt x="2139906" y="43339"/>
                    <a:pt x="2179276" y="68739"/>
                  </a:cubicBezTo>
                  <a:cubicBezTo>
                    <a:pt x="2218646" y="92869"/>
                    <a:pt x="2256746" y="127159"/>
                    <a:pt x="2285956" y="162719"/>
                  </a:cubicBezTo>
                  <a:cubicBezTo>
                    <a:pt x="2315166" y="199549"/>
                    <a:pt x="2339296" y="242729"/>
                    <a:pt x="2355806" y="285909"/>
                  </a:cubicBezTo>
                  <a:cubicBezTo>
                    <a:pt x="2372316" y="330359"/>
                    <a:pt x="2381206" y="378619"/>
                    <a:pt x="2382476" y="425609"/>
                  </a:cubicBezTo>
                  <a:cubicBezTo>
                    <a:pt x="2383746" y="472599"/>
                    <a:pt x="2377396" y="522129"/>
                    <a:pt x="2363426" y="566579"/>
                  </a:cubicBezTo>
                  <a:cubicBezTo>
                    <a:pt x="2350726" y="611029"/>
                    <a:pt x="2327866" y="655479"/>
                    <a:pt x="2301196" y="693579"/>
                  </a:cubicBezTo>
                  <a:cubicBezTo>
                    <a:pt x="2273256" y="731679"/>
                    <a:pt x="2238966" y="767239"/>
                    <a:pt x="2200866" y="795179"/>
                  </a:cubicBezTo>
                  <a:cubicBezTo>
                    <a:pt x="2162766" y="821849"/>
                    <a:pt x="2118316" y="844709"/>
                    <a:pt x="2073866" y="857409"/>
                  </a:cubicBezTo>
                  <a:cubicBezTo>
                    <a:pt x="2028146" y="871379"/>
                    <a:pt x="1979886" y="878999"/>
                    <a:pt x="1932896" y="877729"/>
                  </a:cubicBezTo>
                  <a:cubicBezTo>
                    <a:pt x="1885906" y="876459"/>
                    <a:pt x="1837646" y="866299"/>
                    <a:pt x="1793196" y="851059"/>
                  </a:cubicBezTo>
                  <a:cubicBezTo>
                    <a:pt x="1748746" y="834549"/>
                    <a:pt x="1705566" y="810419"/>
                    <a:pt x="1670006" y="781209"/>
                  </a:cubicBezTo>
                  <a:cubicBezTo>
                    <a:pt x="1633176" y="751999"/>
                    <a:pt x="1600156" y="715169"/>
                    <a:pt x="1574756" y="675799"/>
                  </a:cubicBezTo>
                  <a:cubicBezTo>
                    <a:pt x="1549356" y="636429"/>
                    <a:pt x="1529036" y="590709"/>
                    <a:pt x="1517606" y="544989"/>
                  </a:cubicBezTo>
                  <a:cubicBezTo>
                    <a:pt x="1506176" y="499269"/>
                    <a:pt x="1502366" y="449739"/>
                    <a:pt x="1506176" y="404019"/>
                  </a:cubicBezTo>
                  <a:cubicBezTo>
                    <a:pt x="1509986" y="357029"/>
                    <a:pt x="1521416" y="308769"/>
                    <a:pt x="1540466" y="265589"/>
                  </a:cubicBezTo>
                  <a:cubicBezTo>
                    <a:pt x="1558246" y="222409"/>
                    <a:pt x="1584916" y="180499"/>
                    <a:pt x="1616666" y="146209"/>
                  </a:cubicBezTo>
                  <a:cubicBezTo>
                    <a:pt x="1648416" y="110649"/>
                    <a:pt x="1686516" y="80169"/>
                    <a:pt x="1727156" y="57309"/>
                  </a:cubicBezTo>
                  <a:cubicBezTo>
                    <a:pt x="1767796" y="33179"/>
                    <a:pt x="1814786" y="16669"/>
                    <a:pt x="1860506" y="7779"/>
                  </a:cubicBezTo>
                  <a:cubicBezTo>
                    <a:pt x="1906226" y="-1111"/>
                    <a:pt x="1955756" y="-2381"/>
                    <a:pt x="2002746" y="3969"/>
                  </a:cubicBezTo>
                  <a:cubicBezTo>
                    <a:pt x="2048466" y="10319"/>
                    <a:pt x="2096726" y="24289"/>
                    <a:pt x="2138636" y="44609"/>
                  </a:cubicBezTo>
                  <a:cubicBezTo>
                    <a:pt x="2180546" y="66199"/>
                    <a:pt x="2221186" y="94139"/>
                    <a:pt x="2254206" y="127159"/>
                  </a:cubicBezTo>
                  <a:cubicBezTo>
                    <a:pt x="2287226" y="160179"/>
                    <a:pt x="2316436" y="200819"/>
                    <a:pt x="2336756" y="242729"/>
                  </a:cubicBezTo>
                  <a:cubicBezTo>
                    <a:pt x="2357076" y="284639"/>
                    <a:pt x="2372316" y="332899"/>
                    <a:pt x="2378666" y="378619"/>
                  </a:cubicBezTo>
                  <a:cubicBezTo>
                    <a:pt x="2385016" y="424339"/>
                    <a:pt x="2383746" y="475139"/>
                    <a:pt x="2374856" y="520859"/>
                  </a:cubicBezTo>
                  <a:cubicBezTo>
                    <a:pt x="2365966" y="566579"/>
                    <a:pt x="2349456" y="613569"/>
                    <a:pt x="2326596" y="654209"/>
                  </a:cubicBezTo>
                  <a:cubicBezTo>
                    <a:pt x="2303736" y="694849"/>
                    <a:pt x="2271986" y="734219"/>
                    <a:pt x="2237696" y="764699"/>
                  </a:cubicBezTo>
                  <a:cubicBezTo>
                    <a:pt x="2202136" y="796449"/>
                    <a:pt x="2160226" y="823119"/>
                    <a:pt x="2118316" y="840899"/>
                  </a:cubicBezTo>
                  <a:cubicBezTo>
                    <a:pt x="2075136" y="859949"/>
                    <a:pt x="2026876" y="872649"/>
                    <a:pt x="1979886" y="876459"/>
                  </a:cubicBezTo>
                  <a:cubicBezTo>
                    <a:pt x="1934166" y="880269"/>
                    <a:pt x="1904956" y="866299"/>
                    <a:pt x="1838916" y="865029"/>
                  </a:cubicBezTo>
                  <a:cubicBezTo>
                    <a:pt x="1685246" y="861219"/>
                    <a:pt x="1313136" y="872649"/>
                    <a:pt x="1075646" y="896779"/>
                  </a:cubicBezTo>
                  <a:cubicBezTo>
                    <a:pt x="866096" y="918369"/>
                    <a:pt x="598126" y="979329"/>
                    <a:pt x="483826" y="992029"/>
                  </a:cubicBezTo>
                  <a:cubicBezTo>
                    <a:pt x="438106" y="997109"/>
                    <a:pt x="419056" y="1000919"/>
                    <a:pt x="386036" y="999649"/>
                  </a:cubicBezTo>
                  <a:cubicBezTo>
                    <a:pt x="354286" y="997109"/>
                    <a:pt x="321266" y="992029"/>
                    <a:pt x="289516" y="983139"/>
                  </a:cubicBezTo>
                  <a:cubicBezTo>
                    <a:pt x="259036" y="972979"/>
                    <a:pt x="228556" y="960279"/>
                    <a:pt x="200616" y="943769"/>
                  </a:cubicBezTo>
                  <a:cubicBezTo>
                    <a:pt x="172676" y="927259"/>
                    <a:pt x="146006" y="906939"/>
                    <a:pt x="121876" y="884079"/>
                  </a:cubicBezTo>
                  <a:cubicBezTo>
                    <a:pt x="99016" y="861219"/>
                    <a:pt x="78696" y="834549"/>
                    <a:pt x="60916" y="807879"/>
                  </a:cubicBezTo>
                  <a:cubicBezTo>
                    <a:pt x="44406" y="779939"/>
                    <a:pt x="29166" y="749459"/>
                    <a:pt x="20276" y="718979"/>
                  </a:cubicBezTo>
                  <a:cubicBezTo>
                    <a:pt x="10116" y="687229"/>
                    <a:pt x="3766" y="655479"/>
                    <a:pt x="1226" y="622459"/>
                  </a:cubicBezTo>
                  <a:cubicBezTo>
                    <a:pt x="-1314" y="590709"/>
                    <a:pt x="-44" y="556419"/>
                    <a:pt x="6306" y="524669"/>
                  </a:cubicBezTo>
                  <a:cubicBezTo>
                    <a:pt x="11386" y="492919"/>
                    <a:pt x="20276" y="459899"/>
                    <a:pt x="34246" y="430689"/>
                  </a:cubicBezTo>
                  <a:cubicBezTo>
                    <a:pt x="46946" y="401479"/>
                    <a:pt x="63456" y="372269"/>
                    <a:pt x="83776" y="346869"/>
                  </a:cubicBezTo>
                  <a:cubicBezTo>
                    <a:pt x="102826" y="320199"/>
                    <a:pt x="126956" y="296069"/>
                    <a:pt x="152356" y="275749"/>
                  </a:cubicBezTo>
                  <a:cubicBezTo>
                    <a:pt x="177756" y="255429"/>
                    <a:pt x="205696" y="237649"/>
                    <a:pt x="234906" y="224949"/>
                  </a:cubicBezTo>
                  <a:cubicBezTo>
                    <a:pt x="264116" y="210979"/>
                    <a:pt x="328886" y="194469"/>
                    <a:pt x="328886" y="194469"/>
                  </a:cubicBezTo>
                </a:path>
              </a:pathLst>
            </a:custGeom>
            <a:solidFill>
              <a:srgbClr val="231F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44672" y="614552"/>
            <a:ext cx="5207459" cy="1222706"/>
            <a:chOff x="0" y="0"/>
            <a:chExt cx="2071833" cy="4864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1833" cy="486465"/>
            </a:xfrm>
            <a:custGeom>
              <a:avLst/>
              <a:gdLst/>
              <a:ahLst/>
              <a:cxnLst/>
              <a:rect l="l" t="t" r="r" b="b"/>
              <a:pathLst>
                <a:path w="2071833" h="486465">
                  <a:moveTo>
                    <a:pt x="0" y="0"/>
                  </a:moveTo>
                  <a:lnTo>
                    <a:pt x="2071833" y="0"/>
                  </a:lnTo>
                  <a:lnTo>
                    <a:pt x="2071833" y="486465"/>
                  </a:lnTo>
                  <a:lnTo>
                    <a:pt x="0" y="486465"/>
                  </a:lnTo>
                  <a:close/>
                </a:path>
              </a:pathLst>
            </a:custGeom>
            <a:solidFill>
              <a:srgbClr val="0B1318"/>
            </a:solid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071833" cy="543615"/>
            </a:xfrm>
            <a:prstGeom prst="rect">
              <a:avLst/>
            </a:prstGeom>
          </p:spPr>
          <p:txBody>
            <a:bodyPr lIns="35467" tIns="35467" rIns="35467" bIns="35467" rtlCol="0" anchor="ctr"/>
            <a:lstStyle/>
            <a:p>
              <a:pPr algn="ctr" defTabSz="638466">
                <a:lnSpc>
                  <a:spcPts val="1759"/>
                </a:lnSpc>
                <a:spcBef>
                  <a:spcPct val="0"/>
                </a:spcBef>
              </a:pPr>
              <a:endParaRPr sz="1257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8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903638" y="6541285"/>
            <a:ext cx="1473680" cy="519379"/>
            <a:chOff x="0" y="0"/>
            <a:chExt cx="2814320" cy="991870"/>
          </a:xfrm>
        </p:grpSpPr>
        <p:sp>
          <p:nvSpPr>
            <p:cNvPr id="5" name="Freeform 5"/>
            <p:cNvSpPr/>
            <p:nvPr/>
          </p:nvSpPr>
          <p:spPr>
            <a:xfrm>
              <a:off x="50357" y="50325"/>
              <a:ext cx="2714150" cy="889631"/>
            </a:xfrm>
            <a:custGeom>
              <a:avLst/>
              <a:gdLst/>
              <a:ahLst/>
              <a:cxnLst/>
              <a:rect l="l" t="t" r="r" b="b"/>
              <a:pathLst>
                <a:path w="2714150" h="889631">
                  <a:moveTo>
                    <a:pt x="382713" y="74135"/>
                  </a:moveTo>
                  <a:cubicBezTo>
                    <a:pt x="1435543" y="14445"/>
                    <a:pt x="1811463" y="11905"/>
                    <a:pt x="2029903" y="8095"/>
                  </a:cubicBezTo>
                  <a:cubicBezTo>
                    <a:pt x="2159443" y="5555"/>
                    <a:pt x="2258503" y="-7145"/>
                    <a:pt x="2341053" y="5555"/>
                  </a:cubicBezTo>
                  <a:cubicBezTo>
                    <a:pt x="2395663" y="13175"/>
                    <a:pt x="2433763" y="27145"/>
                    <a:pt x="2475673" y="48735"/>
                  </a:cubicBezTo>
                  <a:cubicBezTo>
                    <a:pt x="2517583" y="70325"/>
                    <a:pt x="2556953" y="99535"/>
                    <a:pt x="2589973" y="133825"/>
                  </a:cubicBezTo>
                  <a:cubicBezTo>
                    <a:pt x="2622993" y="166845"/>
                    <a:pt x="2650933" y="207485"/>
                    <a:pt x="2671253" y="249395"/>
                  </a:cubicBezTo>
                  <a:cubicBezTo>
                    <a:pt x="2691573" y="291305"/>
                    <a:pt x="2705543" y="339565"/>
                    <a:pt x="2710623" y="386555"/>
                  </a:cubicBezTo>
                  <a:cubicBezTo>
                    <a:pt x="2716973" y="432275"/>
                    <a:pt x="2714433" y="481805"/>
                    <a:pt x="2705543" y="527525"/>
                  </a:cubicBezTo>
                  <a:cubicBezTo>
                    <a:pt x="2695383" y="573245"/>
                    <a:pt x="2677603" y="620235"/>
                    <a:pt x="2654743" y="660875"/>
                  </a:cubicBezTo>
                  <a:cubicBezTo>
                    <a:pt x="2630613" y="701515"/>
                    <a:pt x="2598863" y="739615"/>
                    <a:pt x="2563303" y="770095"/>
                  </a:cubicBezTo>
                  <a:cubicBezTo>
                    <a:pt x="2529013" y="800575"/>
                    <a:pt x="2485833" y="827245"/>
                    <a:pt x="2442653" y="845025"/>
                  </a:cubicBezTo>
                  <a:cubicBezTo>
                    <a:pt x="2399473" y="862805"/>
                    <a:pt x="2351213" y="874235"/>
                    <a:pt x="2304223" y="876775"/>
                  </a:cubicBezTo>
                  <a:cubicBezTo>
                    <a:pt x="2258503" y="880585"/>
                    <a:pt x="2208973" y="875505"/>
                    <a:pt x="2163253" y="864075"/>
                  </a:cubicBezTo>
                  <a:cubicBezTo>
                    <a:pt x="2118803" y="851375"/>
                    <a:pt x="2073083" y="831055"/>
                    <a:pt x="2033713" y="805655"/>
                  </a:cubicBezTo>
                  <a:cubicBezTo>
                    <a:pt x="1994343" y="780255"/>
                    <a:pt x="1958783" y="745965"/>
                    <a:pt x="1929573" y="709135"/>
                  </a:cubicBezTo>
                  <a:cubicBezTo>
                    <a:pt x="1900363" y="672305"/>
                    <a:pt x="1876233" y="629125"/>
                    <a:pt x="1860993" y="584675"/>
                  </a:cubicBezTo>
                  <a:cubicBezTo>
                    <a:pt x="1845753" y="541495"/>
                    <a:pt x="1836863" y="491965"/>
                    <a:pt x="1836863" y="444975"/>
                  </a:cubicBezTo>
                  <a:cubicBezTo>
                    <a:pt x="1835593" y="397985"/>
                    <a:pt x="1843213" y="349725"/>
                    <a:pt x="1857183" y="305275"/>
                  </a:cubicBezTo>
                  <a:cubicBezTo>
                    <a:pt x="1872423" y="260825"/>
                    <a:pt x="1894013" y="216375"/>
                    <a:pt x="1921953" y="178275"/>
                  </a:cubicBezTo>
                  <a:cubicBezTo>
                    <a:pt x="1949893" y="140175"/>
                    <a:pt x="1985453" y="105885"/>
                    <a:pt x="2024823" y="79215"/>
                  </a:cubicBezTo>
                  <a:cubicBezTo>
                    <a:pt x="2062923" y="52545"/>
                    <a:pt x="2107373" y="30955"/>
                    <a:pt x="2151823" y="18255"/>
                  </a:cubicBezTo>
                  <a:cubicBezTo>
                    <a:pt x="2197543" y="5555"/>
                    <a:pt x="2247073" y="-795"/>
                    <a:pt x="2292793" y="475"/>
                  </a:cubicBezTo>
                  <a:cubicBezTo>
                    <a:pt x="2339783" y="3015"/>
                    <a:pt x="2389313" y="13175"/>
                    <a:pt x="2432493" y="29685"/>
                  </a:cubicBezTo>
                  <a:cubicBezTo>
                    <a:pt x="2475673" y="46195"/>
                    <a:pt x="2518853" y="71595"/>
                    <a:pt x="2554413" y="100805"/>
                  </a:cubicBezTo>
                  <a:cubicBezTo>
                    <a:pt x="2591243" y="131285"/>
                    <a:pt x="2624263" y="168115"/>
                    <a:pt x="2648393" y="208755"/>
                  </a:cubicBezTo>
                  <a:cubicBezTo>
                    <a:pt x="2672523" y="248125"/>
                    <a:pt x="2691573" y="293845"/>
                    <a:pt x="2703003" y="339565"/>
                  </a:cubicBezTo>
                  <a:cubicBezTo>
                    <a:pt x="2713163" y="385285"/>
                    <a:pt x="2716973" y="434815"/>
                    <a:pt x="2711893" y="480535"/>
                  </a:cubicBezTo>
                  <a:cubicBezTo>
                    <a:pt x="2708083" y="527525"/>
                    <a:pt x="2695383" y="575785"/>
                    <a:pt x="2676333" y="618965"/>
                  </a:cubicBezTo>
                  <a:cubicBezTo>
                    <a:pt x="2657283" y="660875"/>
                    <a:pt x="2629343" y="702785"/>
                    <a:pt x="2597593" y="737075"/>
                  </a:cubicBezTo>
                  <a:cubicBezTo>
                    <a:pt x="2565843" y="771365"/>
                    <a:pt x="2526473" y="801845"/>
                    <a:pt x="2485833" y="824705"/>
                  </a:cubicBezTo>
                  <a:cubicBezTo>
                    <a:pt x="2445193" y="846295"/>
                    <a:pt x="2405823" y="861535"/>
                    <a:pt x="2352483" y="871695"/>
                  </a:cubicBezTo>
                  <a:cubicBezTo>
                    <a:pt x="2276283" y="885665"/>
                    <a:pt x="2188653" y="878045"/>
                    <a:pt x="2068003" y="878045"/>
                  </a:cubicBezTo>
                  <a:cubicBezTo>
                    <a:pt x="1862263" y="878045"/>
                    <a:pt x="1499043" y="858995"/>
                    <a:pt x="1222183" y="860265"/>
                  </a:cubicBezTo>
                  <a:cubicBezTo>
                    <a:pt x="954213" y="862805"/>
                    <a:pt x="570673" y="892015"/>
                    <a:pt x="433513" y="889475"/>
                  </a:cubicBezTo>
                  <a:cubicBezTo>
                    <a:pt x="385253" y="889475"/>
                    <a:pt x="367473" y="889475"/>
                    <a:pt x="335723" y="884395"/>
                  </a:cubicBezTo>
                  <a:cubicBezTo>
                    <a:pt x="303973" y="878045"/>
                    <a:pt x="270953" y="867885"/>
                    <a:pt x="241743" y="855185"/>
                  </a:cubicBezTo>
                  <a:cubicBezTo>
                    <a:pt x="211263" y="841215"/>
                    <a:pt x="183323" y="824705"/>
                    <a:pt x="156653" y="804385"/>
                  </a:cubicBezTo>
                  <a:cubicBezTo>
                    <a:pt x="131253" y="784065"/>
                    <a:pt x="107123" y="759935"/>
                    <a:pt x="86803" y="734535"/>
                  </a:cubicBezTo>
                  <a:cubicBezTo>
                    <a:pt x="67753" y="709135"/>
                    <a:pt x="49973" y="679925"/>
                    <a:pt x="36003" y="650715"/>
                  </a:cubicBezTo>
                  <a:cubicBezTo>
                    <a:pt x="23303" y="620235"/>
                    <a:pt x="13143" y="588485"/>
                    <a:pt x="6793" y="556735"/>
                  </a:cubicBezTo>
                  <a:cubicBezTo>
                    <a:pt x="443" y="524985"/>
                    <a:pt x="-827" y="490695"/>
                    <a:pt x="443" y="457675"/>
                  </a:cubicBezTo>
                  <a:cubicBezTo>
                    <a:pt x="2983" y="425925"/>
                    <a:pt x="8063" y="392905"/>
                    <a:pt x="18223" y="361155"/>
                  </a:cubicBezTo>
                  <a:cubicBezTo>
                    <a:pt x="28383" y="330675"/>
                    <a:pt x="42353" y="298925"/>
                    <a:pt x="58863" y="270985"/>
                  </a:cubicBezTo>
                  <a:cubicBezTo>
                    <a:pt x="75373" y="243045"/>
                    <a:pt x="95693" y="216375"/>
                    <a:pt x="118553" y="193515"/>
                  </a:cubicBezTo>
                  <a:cubicBezTo>
                    <a:pt x="142683" y="170655"/>
                    <a:pt x="169353" y="150335"/>
                    <a:pt x="196023" y="132555"/>
                  </a:cubicBezTo>
                  <a:cubicBezTo>
                    <a:pt x="223963" y="116045"/>
                    <a:pt x="255713" y="102075"/>
                    <a:pt x="286193" y="91915"/>
                  </a:cubicBezTo>
                  <a:cubicBezTo>
                    <a:pt x="317943" y="83025"/>
                    <a:pt x="382713" y="74135"/>
                    <a:pt x="382713" y="74135"/>
                  </a:cubicBezTo>
                </a:path>
              </a:pathLst>
            </a:custGeom>
            <a:solidFill>
              <a:srgbClr val="231F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8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927579" y="6385671"/>
            <a:ext cx="1667865" cy="609157"/>
            <a:chOff x="0" y="0"/>
            <a:chExt cx="3185160" cy="1163320"/>
          </a:xfrm>
        </p:grpSpPr>
        <p:sp>
          <p:nvSpPr>
            <p:cNvPr id="5" name="Freeform 5"/>
            <p:cNvSpPr/>
            <p:nvPr/>
          </p:nvSpPr>
          <p:spPr>
            <a:xfrm>
              <a:off x="48585" y="49081"/>
              <a:ext cx="3085180" cy="1062481"/>
            </a:xfrm>
            <a:custGeom>
              <a:avLst/>
              <a:gdLst/>
              <a:ahLst/>
              <a:cxnLst/>
              <a:rect l="l" t="t" r="r" b="b"/>
              <a:pathLst>
                <a:path w="3085180" h="1062481">
                  <a:moveTo>
                    <a:pt x="296855" y="263339"/>
                  </a:moveTo>
                  <a:cubicBezTo>
                    <a:pt x="1311585" y="-3361"/>
                    <a:pt x="1434775" y="4259"/>
                    <a:pt x="1582095" y="1719"/>
                  </a:cubicBezTo>
                  <a:cubicBezTo>
                    <a:pt x="1731955" y="-821"/>
                    <a:pt x="1881815" y="-2091"/>
                    <a:pt x="2032945" y="9339"/>
                  </a:cubicBezTo>
                  <a:cubicBezTo>
                    <a:pt x="2186615" y="20769"/>
                    <a:pt x="2421565" y="39819"/>
                    <a:pt x="2495225" y="74109"/>
                  </a:cubicBezTo>
                  <a:cubicBezTo>
                    <a:pt x="2523165" y="85539"/>
                    <a:pt x="2523165" y="108399"/>
                    <a:pt x="2546025" y="116019"/>
                  </a:cubicBezTo>
                  <a:cubicBezTo>
                    <a:pt x="2579045" y="127449"/>
                    <a:pt x="2641275" y="102049"/>
                    <a:pt x="2686995" y="105859"/>
                  </a:cubicBezTo>
                  <a:cubicBezTo>
                    <a:pt x="2733985" y="110939"/>
                    <a:pt x="2782245" y="123639"/>
                    <a:pt x="2824155" y="142689"/>
                  </a:cubicBezTo>
                  <a:cubicBezTo>
                    <a:pt x="2867335" y="161739"/>
                    <a:pt x="2909245" y="188409"/>
                    <a:pt x="2943535" y="220159"/>
                  </a:cubicBezTo>
                  <a:cubicBezTo>
                    <a:pt x="2977825" y="251909"/>
                    <a:pt x="3008305" y="291279"/>
                    <a:pt x="3031165" y="331919"/>
                  </a:cubicBezTo>
                  <a:cubicBezTo>
                    <a:pt x="3054025" y="372559"/>
                    <a:pt x="3070535" y="419549"/>
                    <a:pt x="3078155" y="466539"/>
                  </a:cubicBezTo>
                  <a:cubicBezTo>
                    <a:pt x="3087045" y="512259"/>
                    <a:pt x="3087045" y="561789"/>
                    <a:pt x="3080695" y="608779"/>
                  </a:cubicBezTo>
                  <a:cubicBezTo>
                    <a:pt x="3073075" y="654499"/>
                    <a:pt x="3057835" y="701489"/>
                    <a:pt x="3037515" y="743399"/>
                  </a:cubicBezTo>
                  <a:cubicBezTo>
                    <a:pt x="3015925" y="785309"/>
                    <a:pt x="2986715" y="824679"/>
                    <a:pt x="2952425" y="857699"/>
                  </a:cubicBezTo>
                  <a:cubicBezTo>
                    <a:pt x="2919405" y="890719"/>
                    <a:pt x="2878765" y="918659"/>
                    <a:pt x="2836855" y="938979"/>
                  </a:cubicBezTo>
                  <a:cubicBezTo>
                    <a:pt x="2793675" y="959299"/>
                    <a:pt x="2746685" y="973269"/>
                    <a:pt x="2699695" y="979619"/>
                  </a:cubicBezTo>
                  <a:cubicBezTo>
                    <a:pt x="2653975" y="984699"/>
                    <a:pt x="2604445" y="983429"/>
                    <a:pt x="2557455" y="973269"/>
                  </a:cubicBezTo>
                  <a:cubicBezTo>
                    <a:pt x="2511735" y="964379"/>
                    <a:pt x="2466015" y="946599"/>
                    <a:pt x="2425375" y="922469"/>
                  </a:cubicBezTo>
                  <a:cubicBezTo>
                    <a:pt x="2384735" y="899609"/>
                    <a:pt x="2346635" y="867859"/>
                    <a:pt x="2316155" y="832299"/>
                  </a:cubicBezTo>
                  <a:cubicBezTo>
                    <a:pt x="2284405" y="796739"/>
                    <a:pt x="2259005" y="754829"/>
                    <a:pt x="2241225" y="711649"/>
                  </a:cubicBezTo>
                  <a:cubicBezTo>
                    <a:pt x="2223445" y="668469"/>
                    <a:pt x="2212015" y="620209"/>
                    <a:pt x="2208205" y="573219"/>
                  </a:cubicBezTo>
                  <a:cubicBezTo>
                    <a:pt x="2204395" y="527499"/>
                    <a:pt x="2209475" y="477969"/>
                    <a:pt x="2220905" y="432249"/>
                  </a:cubicBezTo>
                  <a:cubicBezTo>
                    <a:pt x="2233605" y="386529"/>
                    <a:pt x="2253925" y="342079"/>
                    <a:pt x="2279325" y="302709"/>
                  </a:cubicBezTo>
                  <a:cubicBezTo>
                    <a:pt x="2304725" y="263339"/>
                    <a:pt x="2339015" y="226509"/>
                    <a:pt x="2375845" y="198569"/>
                  </a:cubicBezTo>
                  <a:cubicBezTo>
                    <a:pt x="2412675" y="169359"/>
                    <a:pt x="2455855" y="145229"/>
                    <a:pt x="2500305" y="129989"/>
                  </a:cubicBezTo>
                  <a:cubicBezTo>
                    <a:pt x="2543485" y="113479"/>
                    <a:pt x="2593015" y="105859"/>
                    <a:pt x="2640005" y="104589"/>
                  </a:cubicBezTo>
                  <a:cubicBezTo>
                    <a:pt x="2686995" y="103319"/>
                    <a:pt x="2735255" y="110939"/>
                    <a:pt x="2779705" y="124909"/>
                  </a:cubicBezTo>
                  <a:cubicBezTo>
                    <a:pt x="2824155" y="140149"/>
                    <a:pt x="2868605" y="163009"/>
                    <a:pt x="2906705" y="189679"/>
                  </a:cubicBezTo>
                  <a:cubicBezTo>
                    <a:pt x="2944805" y="217619"/>
                    <a:pt x="2979095" y="253179"/>
                    <a:pt x="3005765" y="292549"/>
                  </a:cubicBezTo>
                  <a:cubicBezTo>
                    <a:pt x="3032435" y="330649"/>
                    <a:pt x="3054025" y="375099"/>
                    <a:pt x="3067995" y="419549"/>
                  </a:cubicBezTo>
                  <a:cubicBezTo>
                    <a:pt x="3080695" y="465269"/>
                    <a:pt x="3087045" y="514799"/>
                    <a:pt x="3084505" y="560519"/>
                  </a:cubicBezTo>
                  <a:cubicBezTo>
                    <a:pt x="3083235" y="607509"/>
                    <a:pt x="3073075" y="657039"/>
                    <a:pt x="3056565" y="700219"/>
                  </a:cubicBezTo>
                  <a:cubicBezTo>
                    <a:pt x="3040055" y="743399"/>
                    <a:pt x="3014655" y="786579"/>
                    <a:pt x="2984175" y="823409"/>
                  </a:cubicBezTo>
                  <a:cubicBezTo>
                    <a:pt x="2954965" y="858969"/>
                    <a:pt x="2918135" y="891989"/>
                    <a:pt x="2877495" y="916119"/>
                  </a:cubicBezTo>
                  <a:cubicBezTo>
                    <a:pt x="2838125" y="941519"/>
                    <a:pt x="2812725" y="961839"/>
                    <a:pt x="2746685" y="970729"/>
                  </a:cubicBezTo>
                  <a:cubicBezTo>
                    <a:pt x="2575235" y="993589"/>
                    <a:pt x="2040565" y="865319"/>
                    <a:pt x="1785295" y="846269"/>
                  </a:cubicBezTo>
                  <a:cubicBezTo>
                    <a:pt x="1617655" y="833569"/>
                    <a:pt x="1505895" y="824679"/>
                    <a:pt x="1367465" y="837379"/>
                  </a:cubicBezTo>
                  <a:cubicBezTo>
                    <a:pt x="1226495" y="850079"/>
                    <a:pt x="1086795" y="889449"/>
                    <a:pt x="947095" y="923739"/>
                  </a:cubicBezTo>
                  <a:cubicBezTo>
                    <a:pt x="803585" y="958029"/>
                    <a:pt x="610545" y="1026609"/>
                    <a:pt x="517835" y="1046929"/>
                  </a:cubicBezTo>
                  <a:cubicBezTo>
                    <a:pt x="474655" y="1057089"/>
                    <a:pt x="453065" y="1060899"/>
                    <a:pt x="421315" y="1062169"/>
                  </a:cubicBezTo>
                  <a:cubicBezTo>
                    <a:pt x="388295" y="1063439"/>
                    <a:pt x="355275" y="1060899"/>
                    <a:pt x="323525" y="1053279"/>
                  </a:cubicBezTo>
                  <a:cubicBezTo>
                    <a:pt x="291775" y="1046929"/>
                    <a:pt x="260025" y="1036769"/>
                    <a:pt x="229545" y="1021529"/>
                  </a:cubicBezTo>
                  <a:cubicBezTo>
                    <a:pt x="200335" y="1007559"/>
                    <a:pt x="172395" y="989779"/>
                    <a:pt x="146995" y="969459"/>
                  </a:cubicBezTo>
                  <a:cubicBezTo>
                    <a:pt x="122865" y="947869"/>
                    <a:pt x="100005" y="923739"/>
                    <a:pt x="79685" y="898339"/>
                  </a:cubicBezTo>
                  <a:cubicBezTo>
                    <a:pt x="60635" y="871669"/>
                    <a:pt x="44125" y="842459"/>
                    <a:pt x="31425" y="811979"/>
                  </a:cubicBezTo>
                  <a:cubicBezTo>
                    <a:pt x="18725" y="782769"/>
                    <a:pt x="9835" y="749749"/>
                    <a:pt x="4755" y="717999"/>
                  </a:cubicBezTo>
                  <a:cubicBezTo>
                    <a:pt x="-325" y="686249"/>
                    <a:pt x="-1595" y="651959"/>
                    <a:pt x="2215" y="620209"/>
                  </a:cubicBezTo>
                  <a:cubicBezTo>
                    <a:pt x="4755" y="587189"/>
                    <a:pt x="11105" y="554169"/>
                    <a:pt x="22535" y="523689"/>
                  </a:cubicBezTo>
                  <a:cubicBezTo>
                    <a:pt x="32695" y="493209"/>
                    <a:pt x="46665" y="462729"/>
                    <a:pt x="64445" y="434789"/>
                  </a:cubicBezTo>
                  <a:cubicBezTo>
                    <a:pt x="82225" y="408119"/>
                    <a:pt x="103815" y="382719"/>
                    <a:pt x="127945" y="359859"/>
                  </a:cubicBezTo>
                  <a:cubicBezTo>
                    <a:pt x="150805" y="336999"/>
                    <a:pt x="177475" y="317949"/>
                    <a:pt x="206685" y="301439"/>
                  </a:cubicBezTo>
                  <a:cubicBezTo>
                    <a:pt x="234625" y="284929"/>
                    <a:pt x="296855" y="263339"/>
                    <a:pt x="296855" y="263339"/>
                  </a:cubicBezTo>
                </a:path>
              </a:pathLst>
            </a:custGeom>
            <a:solidFill>
              <a:srgbClr val="231F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8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870388" y="6471459"/>
            <a:ext cx="1590723" cy="527359"/>
            <a:chOff x="0" y="0"/>
            <a:chExt cx="3037840" cy="1007110"/>
          </a:xfrm>
        </p:grpSpPr>
        <p:sp>
          <p:nvSpPr>
            <p:cNvPr id="5" name="Freeform 5"/>
            <p:cNvSpPr/>
            <p:nvPr/>
          </p:nvSpPr>
          <p:spPr>
            <a:xfrm>
              <a:off x="49530" y="47111"/>
              <a:ext cx="2937669" cy="908205"/>
            </a:xfrm>
            <a:custGeom>
              <a:avLst/>
              <a:gdLst/>
              <a:ahLst/>
              <a:cxnLst/>
              <a:rect l="l" t="t" r="r" b="b"/>
              <a:pathLst>
                <a:path w="2937669" h="908205">
                  <a:moveTo>
                    <a:pt x="392430" y="30359"/>
                  </a:moveTo>
                  <a:cubicBezTo>
                    <a:pt x="1774190" y="2419"/>
                    <a:pt x="1929130" y="-7741"/>
                    <a:pt x="2092960" y="6229"/>
                  </a:cubicBezTo>
                  <a:cubicBezTo>
                    <a:pt x="2237740" y="18929"/>
                    <a:pt x="2496820" y="58299"/>
                    <a:pt x="2496820" y="72269"/>
                  </a:cubicBezTo>
                  <a:cubicBezTo>
                    <a:pt x="2496820" y="81159"/>
                    <a:pt x="2349500" y="93859"/>
                    <a:pt x="2348230" y="90049"/>
                  </a:cubicBezTo>
                  <a:cubicBezTo>
                    <a:pt x="2348230" y="87509"/>
                    <a:pt x="2437130" y="62109"/>
                    <a:pt x="2481580" y="58299"/>
                  </a:cubicBezTo>
                  <a:cubicBezTo>
                    <a:pt x="2527300" y="54489"/>
                    <a:pt x="2574290" y="59569"/>
                    <a:pt x="2618740" y="69729"/>
                  </a:cubicBezTo>
                  <a:cubicBezTo>
                    <a:pt x="2661920" y="81159"/>
                    <a:pt x="2706370" y="100209"/>
                    <a:pt x="2744470" y="124339"/>
                  </a:cubicBezTo>
                  <a:cubicBezTo>
                    <a:pt x="2781300" y="149739"/>
                    <a:pt x="2816860" y="181489"/>
                    <a:pt x="2846070" y="217049"/>
                  </a:cubicBezTo>
                  <a:cubicBezTo>
                    <a:pt x="2874010" y="252609"/>
                    <a:pt x="2896870" y="294519"/>
                    <a:pt x="2912110" y="336429"/>
                  </a:cubicBezTo>
                  <a:cubicBezTo>
                    <a:pt x="2927350" y="378339"/>
                    <a:pt x="2936240" y="426599"/>
                    <a:pt x="2937510" y="471049"/>
                  </a:cubicBezTo>
                  <a:cubicBezTo>
                    <a:pt x="2938780" y="516769"/>
                    <a:pt x="2931160" y="563759"/>
                    <a:pt x="2918460" y="606939"/>
                  </a:cubicBezTo>
                  <a:cubicBezTo>
                    <a:pt x="2904490" y="650119"/>
                    <a:pt x="2882900" y="693299"/>
                    <a:pt x="2856230" y="728859"/>
                  </a:cubicBezTo>
                  <a:cubicBezTo>
                    <a:pt x="2830830" y="765689"/>
                    <a:pt x="2796540" y="799979"/>
                    <a:pt x="2759710" y="825379"/>
                  </a:cubicBezTo>
                  <a:cubicBezTo>
                    <a:pt x="2722880" y="852049"/>
                    <a:pt x="2679700" y="872369"/>
                    <a:pt x="2636520" y="886339"/>
                  </a:cubicBezTo>
                  <a:cubicBezTo>
                    <a:pt x="2593340" y="899039"/>
                    <a:pt x="2545080" y="905389"/>
                    <a:pt x="2500630" y="904119"/>
                  </a:cubicBezTo>
                  <a:cubicBezTo>
                    <a:pt x="2454910" y="901579"/>
                    <a:pt x="2407920" y="892689"/>
                    <a:pt x="2366010" y="877449"/>
                  </a:cubicBezTo>
                  <a:cubicBezTo>
                    <a:pt x="2324100" y="860939"/>
                    <a:pt x="2282190" y="838079"/>
                    <a:pt x="2246630" y="808869"/>
                  </a:cubicBezTo>
                  <a:cubicBezTo>
                    <a:pt x="2212340" y="780929"/>
                    <a:pt x="2180590" y="744099"/>
                    <a:pt x="2156460" y="705999"/>
                  </a:cubicBezTo>
                  <a:cubicBezTo>
                    <a:pt x="2132330" y="667899"/>
                    <a:pt x="2113280" y="624719"/>
                    <a:pt x="2103120" y="580269"/>
                  </a:cubicBezTo>
                  <a:cubicBezTo>
                    <a:pt x="2091690" y="537089"/>
                    <a:pt x="2087880" y="488829"/>
                    <a:pt x="2091690" y="444379"/>
                  </a:cubicBezTo>
                  <a:cubicBezTo>
                    <a:pt x="2096770" y="398659"/>
                    <a:pt x="2108200" y="352939"/>
                    <a:pt x="2125980" y="311029"/>
                  </a:cubicBezTo>
                  <a:cubicBezTo>
                    <a:pt x="2143760" y="269119"/>
                    <a:pt x="2170430" y="229749"/>
                    <a:pt x="2200910" y="195459"/>
                  </a:cubicBezTo>
                  <a:cubicBezTo>
                    <a:pt x="2230120" y="162439"/>
                    <a:pt x="2268220" y="133229"/>
                    <a:pt x="2307590" y="110369"/>
                  </a:cubicBezTo>
                  <a:cubicBezTo>
                    <a:pt x="2346960" y="88779"/>
                    <a:pt x="2392680" y="72269"/>
                    <a:pt x="2437130" y="64649"/>
                  </a:cubicBezTo>
                  <a:cubicBezTo>
                    <a:pt x="2480310" y="55759"/>
                    <a:pt x="2528570" y="54489"/>
                    <a:pt x="2573020" y="60839"/>
                  </a:cubicBezTo>
                  <a:cubicBezTo>
                    <a:pt x="2617470" y="67189"/>
                    <a:pt x="2664460" y="82429"/>
                    <a:pt x="2703830" y="102749"/>
                  </a:cubicBezTo>
                  <a:cubicBezTo>
                    <a:pt x="2744470" y="121799"/>
                    <a:pt x="2783840" y="151009"/>
                    <a:pt x="2815590" y="182759"/>
                  </a:cubicBezTo>
                  <a:cubicBezTo>
                    <a:pt x="2847340" y="214509"/>
                    <a:pt x="2874010" y="253879"/>
                    <a:pt x="2894330" y="294519"/>
                  </a:cubicBezTo>
                  <a:cubicBezTo>
                    <a:pt x="2914650" y="335159"/>
                    <a:pt x="2928620" y="380879"/>
                    <a:pt x="2933700" y="425329"/>
                  </a:cubicBezTo>
                  <a:cubicBezTo>
                    <a:pt x="2940050" y="469779"/>
                    <a:pt x="2938780" y="518039"/>
                    <a:pt x="2929890" y="562489"/>
                  </a:cubicBezTo>
                  <a:cubicBezTo>
                    <a:pt x="2921000" y="606939"/>
                    <a:pt x="2904490" y="651389"/>
                    <a:pt x="2881630" y="690759"/>
                  </a:cubicBezTo>
                  <a:cubicBezTo>
                    <a:pt x="2858770" y="730129"/>
                    <a:pt x="2828290" y="766959"/>
                    <a:pt x="2795270" y="797439"/>
                  </a:cubicBezTo>
                  <a:cubicBezTo>
                    <a:pt x="2760980" y="826649"/>
                    <a:pt x="2727960" y="852049"/>
                    <a:pt x="2679700" y="869829"/>
                  </a:cubicBezTo>
                  <a:cubicBezTo>
                    <a:pt x="2612390" y="895229"/>
                    <a:pt x="2519680" y="910469"/>
                    <a:pt x="2421890" y="907929"/>
                  </a:cubicBezTo>
                  <a:cubicBezTo>
                    <a:pt x="2294890" y="905389"/>
                    <a:pt x="2124710" y="841889"/>
                    <a:pt x="1979930" y="825379"/>
                  </a:cubicBezTo>
                  <a:cubicBezTo>
                    <a:pt x="1841500" y="810139"/>
                    <a:pt x="1723390" y="812679"/>
                    <a:pt x="1574800" y="810139"/>
                  </a:cubicBezTo>
                  <a:cubicBezTo>
                    <a:pt x="1389380" y="808869"/>
                    <a:pt x="1150620" y="812679"/>
                    <a:pt x="951230" y="817759"/>
                  </a:cubicBezTo>
                  <a:cubicBezTo>
                    <a:pt x="767080" y="824109"/>
                    <a:pt x="527050" y="846969"/>
                    <a:pt x="421640" y="844429"/>
                  </a:cubicBezTo>
                  <a:cubicBezTo>
                    <a:pt x="375920" y="843159"/>
                    <a:pt x="355600" y="843159"/>
                    <a:pt x="323850" y="835539"/>
                  </a:cubicBezTo>
                  <a:cubicBezTo>
                    <a:pt x="292100" y="829189"/>
                    <a:pt x="260350" y="819029"/>
                    <a:pt x="231140" y="805059"/>
                  </a:cubicBezTo>
                  <a:cubicBezTo>
                    <a:pt x="201930" y="791089"/>
                    <a:pt x="172720" y="772039"/>
                    <a:pt x="148590" y="751719"/>
                  </a:cubicBezTo>
                  <a:cubicBezTo>
                    <a:pt x="123190" y="731399"/>
                    <a:pt x="100330" y="707269"/>
                    <a:pt x="80010" y="680599"/>
                  </a:cubicBezTo>
                  <a:cubicBezTo>
                    <a:pt x="60960" y="655199"/>
                    <a:pt x="44450" y="625989"/>
                    <a:pt x="31750" y="595509"/>
                  </a:cubicBezTo>
                  <a:cubicBezTo>
                    <a:pt x="19050" y="565029"/>
                    <a:pt x="10160" y="533279"/>
                    <a:pt x="5080" y="501529"/>
                  </a:cubicBezTo>
                  <a:cubicBezTo>
                    <a:pt x="0" y="468509"/>
                    <a:pt x="-1270" y="435489"/>
                    <a:pt x="1270" y="402469"/>
                  </a:cubicBezTo>
                  <a:cubicBezTo>
                    <a:pt x="3810" y="370719"/>
                    <a:pt x="11430" y="337699"/>
                    <a:pt x="21590" y="307219"/>
                  </a:cubicBezTo>
                  <a:cubicBezTo>
                    <a:pt x="31750" y="276739"/>
                    <a:pt x="46990" y="246259"/>
                    <a:pt x="63500" y="218319"/>
                  </a:cubicBezTo>
                  <a:cubicBezTo>
                    <a:pt x="81280" y="191649"/>
                    <a:pt x="102870" y="164979"/>
                    <a:pt x="125730" y="142119"/>
                  </a:cubicBezTo>
                  <a:cubicBezTo>
                    <a:pt x="149860" y="120529"/>
                    <a:pt x="176530" y="100209"/>
                    <a:pt x="204470" y="83699"/>
                  </a:cubicBezTo>
                  <a:cubicBezTo>
                    <a:pt x="233680" y="68459"/>
                    <a:pt x="264160" y="54489"/>
                    <a:pt x="295910" y="45599"/>
                  </a:cubicBezTo>
                  <a:cubicBezTo>
                    <a:pt x="326390" y="36709"/>
                    <a:pt x="392430" y="30359"/>
                    <a:pt x="392430" y="30359"/>
                  </a:cubicBezTo>
                </a:path>
              </a:pathLst>
            </a:custGeom>
            <a:solidFill>
              <a:srgbClr val="231F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8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255433" y="6594739"/>
            <a:ext cx="941001" cy="256697"/>
            <a:chOff x="0" y="0"/>
            <a:chExt cx="1797050" cy="490220"/>
          </a:xfrm>
        </p:grpSpPr>
        <p:sp>
          <p:nvSpPr>
            <p:cNvPr id="5" name="Freeform 5"/>
            <p:cNvSpPr/>
            <p:nvPr/>
          </p:nvSpPr>
          <p:spPr>
            <a:xfrm>
              <a:off x="50637" y="50800"/>
              <a:ext cx="1695665" cy="394984"/>
            </a:xfrm>
            <a:custGeom>
              <a:avLst/>
              <a:gdLst/>
              <a:ahLst/>
              <a:cxnLst/>
              <a:rect l="l" t="t" r="r" b="b"/>
              <a:pathLst>
                <a:path w="1695665" h="394984">
                  <a:moveTo>
                    <a:pt x="163993" y="41910"/>
                  </a:moveTo>
                  <a:cubicBezTo>
                    <a:pt x="1266353" y="13970"/>
                    <a:pt x="1296833" y="0"/>
                    <a:pt x="1360333" y="0"/>
                  </a:cubicBezTo>
                  <a:cubicBezTo>
                    <a:pt x="1433993" y="0"/>
                    <a:pt x="1552103" y="7620"/>
                    <a:pt x="1599093" y="27940"/>
                  </a:cubicBezTo>
                  <a:cubicBezTo>
                    <a:pt x="1623223" y="36830"/>
                    <a:pt x="1633383" y="50800"/>
                    <a:pt x="1647353" y="64770"/>
                  </a:cubicBezTo>
                  <a:cubicBezTo>
                    <a:pt x="1660053" y="80010"/>
                    <a:pt x="1671483" y="97790"/>
                    <a:pt x="1680373" y="115570"/>
                  </a:cubicBezTo>
                  <a:cubicBezTo>
                    <a:pt x="1687993" y="134620"/>
                    <a:pt x="1693073" y="154940"/>
                    <a:pt x="1694343" y="173990"/>
                  </a:cubicBezTo>
                  <a:cubicBezTo>
                    <a:pt x="1696883" y="194310"/>
                    <a:pt x="1694343" y="215900"/>
                    <a:pt x="1690533" y="234950"/>
                  </a:cubicBezTo>
                  <a:cubicBezTo>
                    <a:pt x="1685453" y="254000"/>
                    <a:pt x="1677833" y="274320"/>
                    <a:pt x="1666403" y="290830"/>
                  </a:cubicBezTo>
                  <a:cubicBezTo>
                    <a:pt x="1656243" y="307340"/>
                    <a:pt x="1642273" y="323850"/>
                    <a:pt x="1627033" y="336550"/>
                  </a:cubicBezTo>
                  <a:cubicBezTo>
                    <a:pt x="1610523" y="349250"/>
                    <a:pt x="1592743" y="359410"/>
                    <a:pt x="1573693" y="365760"/>
                  </a:cubicBezTo>
                  <a:cubicBezTo>
                    <a:pt x="1555913" y="373380"/>
                    <a:pt x="1534323" y="377190"/>
                    <a:pt x="1514003" y="378460"/>
                  </a:cubicBezTo>
                  <a:cubicBezTo>
                    <a:pt x="1494953" y="378460"/>
                    <a:pt x="1473363" y="375920"/>
                    <a:pt x="1454313" y="370840"/>
                  </a:cubicBezTo>
                  <a:cubicBezTo>
                    <a:pt x="1435263" y="364490"/>
                    <a:pt x="1416213" y="355600"/>
                    <a:pt x="1399703" y="344170"/>
                  </a:cubicBezTo>
                  <a:cubicBezTo>
                    <a:pt x="1383193" y="332740"/>
                    <a:pt x="1369223" y="317500"/>
                    <a:pt x="1356523" y="300990"/>
                  </a:cubicBezTo>
                  <a:cubicBezTo>
                    <a:pt x="1345093" y="284480"/>
                    <a:pt x="1336203" y="266700"/>
                    <a:pt x="1329853" y="247650"/>
                  </a:cubicBezTo>
                  <a:cubicBezTo>
                    <a:pt x="1323503" y="228600"/>
                    <a:pt x="1320963" y="207010"/>
                    <a:pt x="1320963" y="186690"/>
                  </a:cubicBezTo>
                  <a:cubicBezTo>
                    <a:pt x="1320963" y="167640"/>
                    <a:pt x="1324773" y="146050"/>
                    <a:pt x="1332393" y="127000"/>
                  </a:cubicBezTo>
                  <a:cubicBezTo>
                    <a:pt x="1338743" y="109220"/>
                    <a:pt x="1348903" y="90170"/>
                    <a:pt x="1361603" y="74930"/>
                  </a:cubicBezTo>
                  <a:cubicBezTo>
                    <a:pt x="1374303" y="58420"/>
                    <a:pt x="1389543" y="44450"/>
                    <a:pt x="1406053" y="34290"/>
                  </a:cubicBezTo>
                  <a:cubicBezTo>
                    <a:pt x="1422563" y="22860"/>
                    <a:pt x="1442883" y="13970"/>
                    <a:pt x="1461933" y="10160"/>
                  </a:cubicBezTo>
                  <a:cubicBezTo>
                    <a:pt x="1480983" y="5080"/>
                    <a:pt x="1502573" y="2540"/>
                    <a:pt x="1522893" y="3810"/>
                  </a:cubicBezTo>
                  <a:cubicBezTo>
                    <a:pt x="1541943" y="6350"/>
                    <a:pt x="1562263" y="10160"/>
                    <a:pt x="1581313" y="19050"/>
                  </a:cubicBezTo>
                  <a:cubicBezTo>
                    <a:pt x="1599093" y="26670"/>
                    <a:pt x="1616873" y="38100"/>
                    <a:pt x="1632113" y="50800"/>
                  </a:cubicBezTo>
                  <a:cubicBezTo>
                    <a:pt x="1647353" y="63500"/>
                    <a:pt x="1661323" y="80010"/>
                    <a:pt x="1670213" y="97790"/>
                  </a:cubicBezTo>
                  <a:cubicBezTo>
                    <a:pt x="1680373" y="115570"/>
                    <a:pt x="1687993" y="134620"/>
                    <a:pt x="1691803" y="154940"/>
                  </a:cubicBezTo>
                  <a:cubicBezTo>
                    <a:pt x="1695613" y="173990"/>
                    <a:pt x="1696883" y="195580"/>
                    <a:pt x="1694343" y="214630"/>
                  </a:cubicBezTo>
                  <a:cubicBezTo>
                    <a:pt x="1691803" y="234950"/>
                    <a:pt x="1685453" y="255270"/>
                    <a:pt x="1676563" y="273050"/>
                  </a:cubicBezTo>
                  <a:cubicBezTo>
                    <a:pt x="1667673" y="290830"/>
                    <a:pt x="1654973" y="308610"/>
                    <a:pt x="1641003" y="322580"/>
                  </a:cubicBezTo>
                  <a:cubicBezTo>
                    <a:pt x="1627033" y="336550"/>
                    <a:pt x="1610523" y="349250"/>
                    <a:pt x="1592743" y="358140"/>
                  </a:cubicBezTo>
                  <a:cubicBezTo>
                    <a:pt x="1574963" y="367030"/>
                    <a:pt x="1554643" y="373380"/>
                    <a:pt x="1534323" y="375920"/>
                  </a:cubicBezTo>
                  <a:cubicBezTo>
                    <a:pt x="1515273" y="379730"/>
                    <a:pt x="1493683" y="378460"/>
                    <a:pt x="1474633" y="374650"/>
                  </a:cubicBezTo>
                  <a:cubicBezTo>
                    <a:pt x="1454313" y="370840"/>
                    <a:pt x="1417483" y="355600"/>
                    <a:pt x="1417483" y="354330"/>
                  </a:cubicBezTo>
                  <a:cubicBezTo>
                    <a:pt x="1417483" y="354330"/>
                    <a:pt x="1470823" y="364490"/>
                    <a:pt x="1470823" y="368300"/>
                  </a:cubicBezTo>
                  <a:cubicBezTo>
                    <a:pt x="1469553" y="375920"/>
                    <a:pt x="1380653" y="384810"/>
                    <a:pt x="1296833" y="388620"/>
                  </a:cubicBezTo>
                  <a:cubicBezTo>
                    <a:pt x="1079663" y="400050"/>
                    <a:pt x="250353" y="396240"/>
                    <a:pt x="132243" y="375920"/>
                  </a:cubicBezTo>
                  <a:cubicBezTo>
                    <a:pt x="109383" y="372110"/>
                    <a:pt x="106843" y="369570"/>
                    <a:pt x="94143" y="361950"/>
                  </a:cubicBezTo>
                  <a:cubicBezTo>
                    <a:pt x="73823" y="351790"/>
                    <a:pt x="45883" y="327660"/>
                    <a:pt x="31913" y="309880"/>
                  </a:cubicBezTo>
                  <a:cubicBezTo>
                    <a:pt x="21753" y="298450"/>
                    <a:pt x="16673" y="289560"/>
                    <a:pt x="11593" y="274320"/>
                  </a:cubicBezTo>
                  <a:cubicBezTo>
                    <a:pt x="5243" y="254000"/>
                    <a:pt x="-1107" y="217170"/>
                    <a:pt x="163" y="194310"/>
                  </a:cubicBezTo>
                  <a:cubicBezTo>
                    <a:pt x="163" y="179070"/>
                    <a:pt x="2703" y="168910"/>
                    <a:pt x="9053" y="154940"/>
                  </a:cubicBezTo>
                  <a:cubicBezTo>
                    <a:pt x="17943" y="134620"/>
                    <a:pt x="38263" y="102870"/>
                    <a:pt x="53503" y="87630"/>
                  </a:cubicBezTo>
                  <a:cubicBezTo>
                    <a:pt x="63663" y="76200"/>
                    <a:pt x="72553" y="69850"/>
                    <a:pt x="86523" y="63500"/>
                  </a:cubicBezTo>
                  <a:cubicBezTo>
                    <a:pt x="105573" y="53340"/>
                    <a:pt x="163993" y="41910"/>
                    <a:pt x="163993" y="41910"/>
                  </a:cubicBezTo>
                </a:path>
              </a:pathLst>
            </a:custGeom>
            <a:solidFill>
              <a:srgbClr val="231F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8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236148" y="6540056"/>
            <a:ext cx="941001" cy="291177"/>
            <a:chOff x="0" y="0"/>
            <a:chExt cx="1797050" cy="556067"/>
          </a:xfrm>
        </p:grpSpPr>
        <p:sp>
          <p:nvSpPr>
            <p:cNvPr id="5" name="Freeform 5"/>
            <p:cNvSpPr/>
            <p:nvPr/>
          </p:nvSpPr>
          <p:spPr>
            <a:xfrm>
              <a:off x="50637" y="57624"/>
              <a:ext cx="1695665" cy="448039"/>
            </a:xfrm>
            <a:custGeom>
              <a:avLst/>
              <a:gdLst/>
              <a:ahLst/>
              <a:cxnLst/>
              <a:rect l="l" t="t" r="r" b="b"/>
              <a:pathLst>
                <a:path w="1695665" h="448039">
                  <a:moveTo>
                    <a:pt x="163993" y="47539"/>
                  </a:moveTo>
                  <a:cubicBezTo>
                    <a:pt x="1266353" y="15846"/>
                    <a:pt x="1296833" y="0"/>
                    <a:pt x="1360333" y="0"/>
                  </a:cubicBezTo>
                  <a:cubicBezTo>
                    <a:pt x="1433993" y="0"/>
                    <a:pt x="1552103" y="8643"/>
                    <a:pt x="1599093" y="31692"/>
                  </a:cubicBezTo>
                  <a:cubicBezTo>
                    <a:pt x="1623223" y="41777"/>
                    <a:pt x="1633383" y="57623"/>
                    <a:pt x="1647353" y="73470"/>
                  </a:cubicBezTo>
                  <a:cubicBezTo>
                    <a:pt x="1660053" y="90757"/>
                    <a:pt x="1671483" y="110925"/>
                    <a:pt x="1680373" y="131093"/>
                  </a:cubicBezTo>
                  <a:cubicBezTo>
                    <a:pt x="1687993" y="152702"/>
                    <a:pt x="1693073" y="175751"/>
                    <a:pt x="1694343" y="197360"/>
                  </a:cubicBezTo>
                  <a:cubicBezTo>
                    <a:pt x="1696883" y="220410"/>
                    <a:pt x="1694343" y="244900"/>
                    <a:pt x="1690533" y="266508"/>
                  </a:cubicBezTo>
                  <a:cubicBezTo>
                    <a:pt x="1685453" y="288117"/>
                    <a:pt x="1677833" y="311167"/>
                    <a:pt x="1666403" y="329894"/>
                  </a:cubicBezTo>
                  <a:cubicBezTo>
                    <a:pt x="1656243" y="348622"/>
                    <a:pt x="1642273" y="367350"/>
                    <a:pt x="1627033" y="381756"/>
                  </a:cubicBezTo>
                  <a:cubicBezTo>
                    <a:pt x="1610523" y="396161"/>
                    <a:pt x="1592743" y="407686"/>
                    <a:pt x="1573693" y="414889"/>
                  </a:cubicBezTo>
                  <a:cubicBezTo>
                    <a:pt x="1555913" y="423533"/>
                    <a:pt x="1534323" y="427854"/>
                    <a:pt x="1514003" y="429295"/>
                  </a:cubicBezTo>
                  <a:cubicBezTo>
                    <a:pt x="1494953" y="429295"/>
                    <a:pt x="1473363" y="426414"/>
                    <a:pt x="1454313" y="420651"/>
                  </a:cubicBezTo>
                  <a:cubicBezTo>
                    <a:pt x="1435263" y="413449"/>
                    <a:pt x="1416213" y="403364"/>
                    <a:pt x="1399703" y="390399"/>
                  </a:cubicBezTo>
                  <a:cubicBezTo>
                    <a:pt x="1383193" y="377434"/>
                    <a:pt x="1369223" y="360147"/>
                    <a:pt x="1356523" y="341419"/>
                  </a:cubicBezTo>
                  <a:cubicBezTo>
                    <a:pt x="1345093" y="322691"/>
                    <a:pt x="1336203" y="302523"/>
                    <a:pt x="1329853" y="280914"/>
                  </a:cubicBezTo>
                  <a:cubicBezTo>
                    <a:pt x="1323503" y="259305"/>
                    <a:pt x="1320963" y="234815"/>
                    <a:pt x="1320963" y="211766"/>
                  </a:cubicBezTo>
                  <a:cubicBezTo>
                    <a:pt x="1320963" y="190157"/>
                    <a:pt x="1324773" y="165667"/>
                    <a:pt x="1332393" y="144058"/>
                  </a:cubicBezTo>
                  <a:cubicBezTo>
                    <a:pt x="1338743" y="123890"/>
                    <a:pt x="1348903" y="102281"/>
                    <a:pt x="1361603" y="84994"/>
                  </a:cubicBezTo>
                  <a:cubicBezTo>
                    <a:pt x="1374303" y="66267"/>
                    <a:pt x="1389543" y="50420"/>
                    <a:pt x="1406053" y="38895"/>
                  </a:cubicBezTo>
                  <a:cubicBezTo>
                    <a:pt x="1422563" y="25930"/>
                    <a:pt x="1442883" y="15846"/>
                    <a:pt x="1461933" y="11524"/>
                  </a:cubicBezTo>
                  <a:cubicBezTo>
                    <a:pt x="1480983" y="5762"/>
                    <a:pt x="1502573" y="2881"/>
                    <a:pt x="1522893" y="4321"/>
                  </a:cubicBezTo>
                  <a:cubicBezTo>
                    <a:pt x="1541943" y="7202"/>
                    <a:pt x="1562263" y="11524"/>
                    <a:pt x="1581313" y="21608"/>
                  </a:cubicBezTo>
                  <a:cubicBezTo>
                    <a:pt x="1599093" y="30252"/>
                    <a:pt x="1616873" y="43217"/>
                    <a:pt x="1632113" y="57623"/>
                  </a:cubicBezTo>
                  <a:cubicBezTo>
                    <a:pt x="1647353" y="72029"/>
                    <a:pt x="1661323" y="90757"/>
                    <a:pt x="1670213" y="110925"/>
                  </a:cubicBezTo>
                  <a:cubicBezTo>
                    <a:pt x="1680373" y="131093"/>
                    <a:pt x="1687993" y="152702"/>
                    <a:pt x="1691803" y="175751"/>
                  </a:cubicBezTo>
                  <a:cubicBezTo>
                    <a:pt x="1695613" y="197360"/>
                    <a:pt x="1696883" y="221850"/>
                    <a:pt x="1694343" y="243459"/>
                  </a:cubicBezTo>
                  <a:cubicBezTo>
                    <a:pt x="1691803" y="266508"/>
                    <a:pt x="1685453" y="289558"/>
                    <a:pt x="1676563" y="309726"/>
                  </a:cubicBezTo>
                  <a:cubicBezTo>
                    <a:pt x="1667673" y="329894"/>
                    <a:pt x="1654973" y="350063"/>
                    <a:pt x="1641003" y="365909"/>
                  </a:cubicBezTo>
                  <a:cubicBezTo>
                    <a:pt x="1627033" y="381756"/>
                    <a:pt x="1610523" y="396161"/>
                    <a:pt x="1592743" y="406246"/>
                  </a:cubicBezTo>
                  <a:cubicBezTo>
                    <a:pt x="1574963" y="416330"/>
                    <a:pt x="1554643" y="423533"/>
                    <a:pt x="1534323" y="426414"/>
                  </a:cubicBezTo>
                  <a:cubicBezTo>
                    <a:pt x="1515273" y="430736"/>
                    <a:pt x="1493683" y="429295"/>
                    <a:pt x="1474633" y="424973"/>
                  </a:cubicBezTo>
                  <a:cubicBezTo>
                    <a:pt x="1454313" y="420651"/>
                    <a:pt x="1417483" y="403364"/>
                    <a:pt x="1417483" y="401924"/>
                  </a:cubicBezTo>
                  <a:cubicBezTo>
                    <a:pt x="1417483" y="401924"/>
                    <a:pt x="1470823" y="413449"/>
                    <a:pt x="1470823" y="417770"/>
                  </a:cubicBezTo>
                  <a:cubicBezTo>
                    <a:pt x="1469553" y="426414"/>
                    <a:pt x="1380653" y="436498"/>
                    <a:pt x="1296833" y="440820"/>
                  </a:cubicBezTo>
                  <a:cubicBezTo>
                    <a:pt x="1079663" y="453785"/>
                    <a:pt x="250353" y="449463"/>
                    <a:pt x="132243" y="426414"/>
                  </a:cubicBezTo>
                  <a:cubicBezTo>
                    <a:pt x="109383" y="422092"/>
                    <a:pt x="106843" y="419211"/>
                    <a:pt x="94143" y="410567"/>
                  </a:cubicBezTo>
                  <a:cubicBezTo>
                    <a:pt x="73823" y="399043"/>
                    <a:pt x="45883" y="371671"/>
                    <a:pt x="31913" y="351503"/>
                  </a:cubicBezTo>
                  <a:cubicBezTo>
                    <a:pt x="21753" y="338538"/>
                    <a:pt x="16673" y="328454"/>
                    <a:pt x="11593" y="311167"/>
                  </a:cubicBezTo>
                  <a:cubicBezTo>
                    <a:pt x="5243" y="288117"/>
                    <a:pt x="-1107" y="246340"/>
                    <a:pt x="163" y="220410"/>
                  </a:cubicBezTo>
                  <a:cubicBezTo>
                    <a:pt x="163" y="203123"/>
                    <a:pt x="2703" y="191598"/>
                    <a:pt x="9053" y="175751"/>
                  </a:cubicBezTo>
                  <a:cubicBezTo>
                    <a:pt x="17943" y="152702"/>
                    <a:pt x="38263" y="116687"/>
                    <a:pt x="53503" y="99400"/>
                  </a:cubicBezTo>
                  <a:cubicBezTo>
                    <a:pt x="63663" y="86435"/>
                    <a:pt x="72553" y="79232"/>
                    <a:pt x="86523" y="72029"/>
                  </a:cubicBezTo>
                  <a:cubicBezTo>
                    <a:pt x="105573" y="60504"/>
                    <a:pt x="163993" y="47539"/>
                    <a:pt x="163993" y="47539"/>
                  </a:cubicBezTo>
                </a:path>
              </a:pathLst>
            </a:custGeom>
            <a:solidFill>
              <a:srgbClr val="231F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8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178291" y="6569216"/>
            <a:ext cx="1049399" cy="372410"/>
            <a:chOff x="0" y="0"/>
            <a:chExt cx="2004060" cy="711200"/>
          </a:xfrm>
        </p:grpSpPr>
        <p:sp>
          <p:nvSpPr>
            <p:cNvPr id="5" name="Freeform 5"/>
            <p:cNvSpPr/>
            <p:nvPr/>
          </p:nvSpPr>
          <p:spPr>
            <a:xfrm>
              <a:off x="50800" y="49334"/>
              <a:ext cx="1903781" cy="622027"/>
            </a:xfrm>
            <a:custGeom>
              <a:avLst/>
              <a:gdLst/>
              <a:ahLst/>
              <a:cxnLst/>
              <a:rect l="l" t="t" r="r" b="b"/>
              <a:pathLst>
                <a:path w="1903781" h="622027">
                  <a:moveTo>
                    <a:pt x="262890" y="28136"/>
                  </a:moveTo>
                  <a:cubicBezTo>
                    <a:pt x="650240" y="232606"/>
                    <a:pt x="795020" y="236416"/>
                    <a:pt x="948690" y="244036"/>
                  </a:cubicBezTo>
                  <a:cubicBezTo>
                    <a:pt x="1132840" y="251656"/>
                    <a:pt x="1461770" y="263086"/>
                    <a:pt x="1562100" y="224986"/>
                  </a:cubicBezTo>
                  <a:cubicBezTo>
                    <a:pt x="1601470" y="211016"/>
                    <a:pt x="1606550" y="180536"/>
                    <a:pt x="1633220" y="167836"/>
                  </a:cubicBezTo>
                  <a:cubicBezTo>
                    <a:pt x="1658620" y="156406"/>
                    <a:pt x="1691640" y="148786"/>
                    <a:pt x="1722120" y="150056"/>
                  </a:cubicBezTo>
                  <a:cubicBezTo>
                    <a:pt x="1751330" y="151326"/>
                    <a:pt x="1783080" y="161486"/>
                    <a:pt x="1808480" y="175456"/>
                  </a:cubicBezTo>
                  <a:cubicBezTo>
                    <a:pt x="1833880" y="190696"/>
                    <a:pt x="1859280" y="218636"/>
                    <a:pt x="1873250" y="238956"/>
                  </a:cubicBezTo>
                  <a:cubicBezTo>
                    <a:pt x="1883410" y="252926"/>
                    <a:pt x="1888490" y="263086"/>
                    <a:pt x="1893570" y="279596"/>
                  </a:cubicBezTo>
                  <a:cubicBezTo>
                    <a:pt x="1899920" y="303726"/>
                    <a:pt x="1905000" y="341826"/>
                    <a:pt x="1899920" y="369766"/>
                  </a:cubicBezTo>
                  <a:cubicBezTo>
                    <a:pt x="1896110" y="398976"/>
                    <a:pt x="1891030" y="431996"/>
                    <a:pt x="1864360" y="453586"/>
                  </a:cubicBezTo>
                  <a:cubicBezTo>
                    <a:pt x="1821180" y="489146"/>
                    <a:pt x="1687830" y="498036"/>
                    <a:pt x="1611630" y="505656"/>
                  </a:cubicBezTo>
                  <a:cubicBezTo>
                    <a:pt x="1550670" y="510736"/>
                    <a:pt x="1513840" y="510736"/>
                    <a:pt x="1441450" y="504386"/>
                  </a:cubicBezTo>
                  <a:cubicBezTo>
                    <a:pt x="1310640" y="494226"/>
                    <a:pt x="1026160" y="428186"/>
                    <a:pt x="895350" y="418026"/>
                  </a:cubicBezTo>
                  <a:cubicBezTo>
                    <a:pt x="822960" y="411676"/>
                    <a:pt x="737870" y="430726"/>
                    <a:pt x="726440" y="418026"/>
                  </a:cubicBezTo>
                  <a:cubicBezTo>
                    <a:pt x="722630" y="414216"/>
                    <a:pt x="732790" y="404056"/>
                    <a:pt x="728980" y="401516"/>
                  </a:cubicBezTo>
                  <a:cubicBezTo>
                    <a:pt x="723900" y="396436"/>
                    <a:pt x="690880" y="419296"/>
                    <a:pt x="671830" y="424376"/>
                  </a:cubicBezTo>
                  <a:cubicBezTo>
                    <a:pt x="651510" y="428186"/>
                    <a:pt x="629920" y="429456"/>
                    <a:pt x="609600" y="426916"/>
                  </a:cubicBezTo>
                  <a:cubicBezTo>
                    <a:pt x="589280" y="424376"/>
                    <a:pt x="567690" y="419296"/>
                    <a:pt x="548640" y="410406"/>
                  </a:cubicBezTo>
                  <a:cubicBezTo>
                    <a:pt x="530860" y="401516"/>
                    <a:pt x="513080" y="388816"/>
                    <a:pt x="497840" y="374846"/>
                  </a:cubicBezTo>
                  <a:cubicBezTo>
                    <a:pt x="482600" y="360876"/>
                    <a:pt x="469900" y="343096"/>
                    <a:pt x="459740" y="325316"/>
                  </a:cubicBezTo>
                  <a:cubicBezTo>
                    <a:pt x="450850" y="306266"/>
                    <a:pt x="443230" y="285946"/>
                    <a:pt x="440690" y="265626"/>
                  </a:cubicBezTo>
                  <a:cubicBezTo>
                    <a:pt x="436880" y="245306"/>
                    <a:pt x="436880" y="223716"/>
                    <a:pt x="440690" y="203396"/>
                  </a:cubicBezTo>
                  <a:cubicBezTo>
                    <a:pt x="444500" y="183076"/>
                    <a:pt x="450850" y="162756"/>
                    <a:pt x="461010" y="144976"/>
                  </a:cubicBezTo>
                  <a:cubicBezTo>
                    <a:pt x="471170" y="125926"/>
                    <a:pt x="483870" y="109416"/>
                    <a:pt x="499110" y="95446"/>
                  </a:cubicBezTo>
                  <a:cubicBezTo>
                    <a:pt x="514350" y="81476"/>
                    <a:pt x="532130" y="68776"/>
                    <a:pt x="551180" y="59886"/>
                  </a:cubicBezTo>
                  <a:cubicBezTo>
                    <a:pt x="568960" y="52266"/>
                    <a:pt x="590550" y="45916"/>
                    <a:pt x="610870" y="43376"/>
                  </a:cubicBezTo>
                  <a:cubicBezTo>
                    <a:pt x="631190" y="42106"/>
                    <a:pt x="652780" y="43376"/>
                    <a:pt x="673100" y="47186"/>
                  </a:cubicBezTo>
                  <a:cubicBezTo>
                    <a:pt x="693420" y="52266"/>
                    <a:pt x="713740" y="59886"/>
                    <a:pt x="731520" y="71316"/>
                  </a:cubicBezTo>
                  <a:cubicBezTo>
                    <a:pt x="748030" y="81476"/>
                    <a:pt x="765810" y="95446"/>
                    <a:pt x="778510" y="111956"/>
                  </a:cubicBezTo>
                  <a:cubicBezTo>
                    <a:pt x="791210" y="127196"/>
                    <a:pt x="802640" y="146246"/>
                    <a:pt x="810260" y="165296"/>
                  </a:cubicBezTo>
                  <a:cubicBezTo>
                    <a:pt x="817880" y="184346"/>
                    <a:pt x="822960" y="205936"/>
                    <a:pt x="822960" y="226256"/>
                  </a:cubicBezTo>
                  <a:cubicBezTo>
                    <a:pt x="824230" y="246576"/>
                    <a:pt x="821690" y="268166"/>
                    <a:pt x="816610" y="288486"/>
                  </a:cubicBezTo>
                  <a:cubicBezTo>
                    <a:pt x="810260" y="307536"/>
                    <a:pt x="801370" y="327856"/>
                    <a:pt x="789940" y="344366"/>
                  </a:cubicBezTo>
                  <a:cubicBezTo>
                    <a:pt x="778510" y="360876"/>
                    <a:pt x="763270" y="377386"/>
                    <a:pt x="746760" y="390086"/>
                  </a:cubicBezTo>
                  <a:cubicBezTo>
                    <a:pt x="730250" y="401516"/>
                    <a:pt x="711200" y="411676"/>
                    <a:pt x="690880" y="418026"/>
                  </a:cubicBezTo>
                  <a:cubicBezTo>
                    <a:pt x="671830" y="424376"/>
                    <a:pt x="650240" y="428186"/>
                    <a:pt x="629920" y="428186"/>
                  </a:cubicBezTo>
                  <a:cubicBezTo>
                    <a:pt x="609600" y="428186"/>
                    <a:pt x="588010" y="424376"/>
                    <a:pt x="568960" y="418026"/>
                  </a:cubicBezTo>
                  <a:cubicBezTo>
                    <a:pt x="548640" y="411676"/>
                    <a:pt x="529590" y="400246"/>
                    <a:pt x="513080" y="388816"/>
                  </a:cubicBezTo>
                  <a:cubicBezTo>
                    <a:pt x="496570" y="376116"/>
                    <a:pt x="482600" y="359606"/>
                    <a:pt x="471170" y="343096"/>
                  </a:cubicBezTo>
                  <a:cubicBezTo>
                    <a:pt x="459740" y="325316"/>
                    <a:pt x="450850" y="306266"/>
                    <a:pt x="444500" y="285946"/>
                  </a:cubicBezTo>
                  <a:cubicBezTo>
                    <a:pt x="439420" y="266896"/>
                    <a:pt x="436880" y="244036"/>
                    <a:pt x="438150" y="223716"/>
                  </a:cubicBezTo>
                  <a:cubicBezTo>
                    <a:pt x="439420" y="203396"/>
                    <a:pt x="444500" y="181806"/>
                    <a:pt x="452120" y="162756"/>
                  </a:cubicBezTo>
                  <a:cubicBezTo>
                    <a:pt x="459740" y="143706"/>
                    <a:pt x="471170" y="125926"/>
                    <a:pt x="485140" y="109416"/>
                  </a:cubicBezTo>
                  <a:cubicBezTo>
                    <a:pt x="497840" y="94176"/>
                    <a:pt x="508000" y="80206"/>
                    <a:pt x="532130" y="70046"/>
                  </a:cubicBezTo>
                  <a:cubicBezTo>
                    <a:pt x="579120" y="48456"/>
                    <a:pt x="694690" y="38296"/>
                    <a:pt x="767080" y="33216"/>
                  </a:cubicBezTo>
                  <a:cubicBezTo>
                    <a:pt x="828040" y="29406"/>
                    <a:pt x="871220" y="28136"/>
                    <a:pt x="939800" y="34486"/>
                  </a:cubicBezTo>
                  <a:cubicBezTo>
                    <a:pt x="1042670" y="44646"/>
                    <a:pt x="1192530" y="89096"/>
                    <a:pt x="1322070" y="108146"/>
                  </a:cubicBezTo>
                  <a:cubicBezTo>
                    <a:pt x="1455420" y="125926"/>
                    <a:pt x="1723390" y="115766"/>
                    <a:pt x="1728470" y="144976"/>
                  </a:cubicBezTo>
                  <a:cubicBezTo>
                    <a:pt x="1732280" y="164026"/>
                    <a:pt x="1565910" y="230066"/>
                    <a:pt x="1562100" y="224986"/>
                  </a:cubicBezTo>
                  <a:cubicBezTo>
                    <a:pt x="1559560" y="222446"/>
                    <a:pt x="1606550" y="180536"/>
                    <a:pt x="1633220" y="167836"/>
                  </a:cubicBezTo>
                  <a:cubicBezTo>
                    <a:pt x="1658620" y="156406"/>
                    <a:pt x="1691640" y="148786"/>
                    <a:pt x="1722120" y="150056"/>
                  </a:cubicBezTo>
                  <a:cubicBezTo>
                    <a:pt x="1751330" y="151326"/>
                    <a:pt x="1783080" y="161486"/>
                    <a:pt x="1808480" y="175456"/>
                  </a:cubicBezTo>
                  <a:cubicBezTo>
                    <a:pt x="1833880" y="190696"/>
                    <a:pt x="1858010" y="213556"/>
                    <a:pt x="1873250" y="238956"/>
                  </a:cubicBezTo>
                  <a:cubicBezTo>
                    <a:pt x="1889760" y="263086"/>
                    <a:pt x="1898650" y="299916"/>
                    <a:pt x="1902460" y="324046"/>
                  </a:cubicBezTo>
                  <a:cubicBezTo>
                    <a:pt x="1905000" y="341826"/>
                    <a:pt x="1903730" y="353256"/>
                    <a:pt x="1899920" y="369766"/>
                  </a:cubicBezTo>
                  <a:cubicBezTo>
                    <a:pt x="1894840" y="393896"/>
                    <a:pt x="1879600" y="437076"/>
                    <a:pt x="1864360" y="453586"/>
                  </a:cubicBezTo>
                  <a:cubicBezTo>
                    <a:pt x="1855470" y="463746"/>
                    <a:pt x="1850390" y="462476"/>
                    <a:pt x="1832610" y="470096"/>
                  </a:cubicBezTo>
                  <a:cubicBezTo>
                    <a:pt x="1775460" y="495496"/>
                    <a:pt x="1581150" y="586936"/>
                    <a:pt x="1436370" y="609796"/>
                  </a:cubicBezTo>
                  <a:cubicBezTo>
                    <a:pt x="1268730" y="636466"/>
                    <a:pt x="1045210" y="613606"/>
                    <a:pt x="881380" y="597096"/>
                  </a:cubicBezTo>
                  <a:cubicBezTo>
                    <a:pt x="749300" y="583126"/>
                    <a:pt x="642620" y="570426"/>
                    <a:pt x="527050" y="533596"/>
                  </a:cubicBezTo>
                  <a:cubicBezTo>
                    <a:pt x="403860" y="495496"/>
                    <a:pt x="251460" y="419296"/>
                    <a:pt x="165100" y="369766"/>
                  </a:cubicBezTo>
                  <a:cubicBezTo>
                    <a:pt x="113030" y="339286"/>
                    <a:pt x="73660" y="315156"/>
                    <a:pt x="45720" y="285946"/>
                  </a:cubicBezTo>
                  <a:cubicBezTo>
                    <a:pt x="25400" y="263086"/>
                    <a:pt x="13970" y="235146"/>
                    <a:pt x="6350" y="214826"/>
                  </a:cubicBezTo>
                  <a:cubicBezTo>
                    <a:pt x="1270" y="199586"/>
                    <a:pt x="0" y="189426"/>
                    <a:pt x="0" y="174186"/>
                  </a:cubicBezTo>
                  <a:cubicBezTo>
                    <a:pt x="1270" y="152596"/>
                    <a:pt x="8890" y="115766"/>
                    <a:pt x="17780" y="95446"/>
                  </a:cubicBezTo>
                  <a:cubicBezTo>
                    <a:pt x="24130" y="80206"/>
                    <a:pt x="29210" y="72586"/>
                    <a:pt x="40640" y="61156"/>
                  </a:cubicBezTo>
                  <a:cubicBezTo>
                    <a:pt x="55880" y="44646"/>
                    <a:pt x="86360" y="23056"/>
                    <a:pt x="105410" y="12896"/>
                  </a:cubicBezTo>
                  <a:cubicBezTo>
                    <a:pt x="119380" y="6546"/>
                    <a:pt x="132080" y="4006"/>
                    <a:pt x="144780" y="1466"/>
                  </a:cubicBezTo>
                  <a:cubicBezTo>
                    <a:pt x="158750" y="196"/>
                    <a:pt x="170180" y="-1074"/>
                    <a:pt x="185420" y="1466"/>
                  </a:cubicBezTo>
                  <a:cubicBezTo>
                    <a:pt x="208280" y="4006"/>
                    <a:pt x="262890" y="28136"/>
                    <a:pt x="262890" y="28136"/>
                  </a:cubicBezTo>
                </a:path>
              </a:pathLst>
            </a:custGeom>
            <a:solidFill>
              <a:srgbClr val="231F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54506" y="4058108"/>
            <a:ext cx="8127852" cy="1270185"/>
            <a:chOff x="0" y="0"/>
            <a:chExt cx="15521940" cy="2425700"/>
          </a:xfrm>
        </p:grpSpPr>
        <p:sp>
          <p:nvSpPr>
            <p:cNvPr id="7" name="Freeform 7"/>
            <p:cNvSpPr/>
            <p:nvPr/>
          </p:nvSpPr>
          <p:spPr>
            <a:xfrm>
              <a:off x="47625" y="45989"/>
              <a:ext cx="15423515" cy="2336365"/>
            </a:xfrm>
            <a:custGeom>
              <a:avLst/>
              <a:gdLst/>
              <a:ahLst/>
              <a:cxnLst/>
              <a:rect l="l" t="t" r="r" b="b"/>
              <a:pathLst>
                <a:path w="15423515" h="2336365">
                  <a:moveTo>
                    <a:pt x="3175" y="895081"/>
                  </a:moveTo>
                  <a:cubicBezTo>
                    <a:pt x="429895" y="321041"/>
                    <a:pt x="710565" y="310881"/>
                    <a:pt x="907415" y="288021"/>
                  </a:cubicBezTo>
                  <a:cubicBezTo>
                    <a:pt x="1075055" y="268971"/>
                    <a:pt x="1222375" y="286751"/>
                    <a:pt x="1382395" y="286751"/>
                  </a:cubicBezTo>
                  <a:cubicBezTo>
                    <a:pt x="1548765" y="285481"/>
                    <a:pt x="1718945" y="281671"/>
                    <a:pt x="1885315" y="285481"/>
                  </a:cubicBezTo>
                  <a:cubicBezTo>
                    <a:pt x="2050415" y="289291"/>
                    <a:pt x="2207895" y="293101"/>
                    <a:pt x="2376805" y="307071"/>
                  </a:cubicBezTo>
                  <a:cubicBezTo>
                    <a:pt x="2557145" y="322311"/>
                    <a:pt x="2756535" y="350251"/>
                    <a:pt x="2938145" y="375651"/>
                  </a:cubicBezTo>
                  <a:cubicBezTo>
                    <a:pt x="3110865" y="398511"/>
                    <a:pt x="3277235" y="421371"/>
                    <a:pt x="3439795" y="450581"/>
                  </a:cubicBezTo>
                  <a:cubicBezTo>
                    <a:pt x="3596005" y="479791"/>
                    <a:pt x="3738245" y="522971"/>
                    <a:pt x="3896995" y="549641"/>
                  </a:cubicBezTo>
                  <a:cubicBezTo>
                    <a:pt x="4065905" y="577581"/>
                    <a:pt x="4253865" y="619491"/>
                    <a:pt x="4426585" y="614411"/>
                  </a:cubicBezTo>
                  <a:cubicBezTo>
                    <a:pt x="4594225" y="608061"/>
                    <a:pt x="4758055" y="543291"/>
                    <a:pt x="4919345" y="519161"/>
                  </a:cubicBezTo>
                  <a:cubicBezTo>
                    <a:pt x="5073015" y="496301"/>
                    <a:pt x="5219065" y="487411"/>
                    <a:pt x="5374005" y="473441"/>
                  </a:cubicBezTo>
                  <a:cubicBezTo>
                    <a:pt x="5535295" y="458201"/>
                    <a:pt x="5702935" y="440421"/>
                    <a:pt x="5869305" y="434071"/>
                  </a:cubicBezTo>
                  <a:cubicBezTo>
                    <a:pt x="6035675" y="428991"/>
                    <a:pt x="6205855" y="436611"/>
                    <a:pt x="6372225" y="440421"/>
                  </a:cubicBezTo>
                  <a:cubicBezTo>
                    <a:pt x="6536055" y="444231"/>
                    <a:pt x="6699885" y="454391"/>
                    <a:pt x="6861175" y="458201"/>
                  </a:cubicBezTo>
                  <a:cubicBezTo>
                    <a:pt x="7017385" y="460741"/>
                    <a:pt x="7169785" y="458201"/>
                    <a:pt x="7325995" y="458201"/>
                  </a:cubicBezTo>
                  <a:cubicBezTo>
                    <a:pt x="7484745" y="458201"/>
                    <a:pt x="7649845" y="463281"/>
                    <a:pt x="7808595" y="459471"/>
                  </a:cubicBezTo>
                  <a:cubicBezTo>
                    <a:pt x="7966075" y="455661"/>
                    <a:pt x="8119745" y="440421"/>
                    <a:pt x="8274685" y="437881"/>
                  </a:cubicBezTo>
                  <a:cubicBezTo>
                    <a:pt x="8427085" y="434071"/>
                    <a:pt x="8576945" y="439151"/>
                    <a:pt x="8731885" y="437881"/>
                  </a:cubicBezTo>
                  <a:cubicBezTo>
                    <a:pt x="8893175" y="436611"/>
                    <a:pt x="9060815" y="437881"/>
                    <a:pt x="9224645" y="432801"/>
                  </a:cubicBezTo>
                  <a:cubicBezTo>
                    <a:pt x="9388475" y="427721"/>
                    <a:pt x="9549765" y="420101"/>
                    <a:pt x="9714865" y="407401"/>
                  </a:cubicBezTo>
                  <a:cubicBezTo>
                    <a:pt x="9885045" y="394701"/>
                    <a:pt x="10057765" y="379461"/>
                    <a:pt x="10230485" y="356601"/>
                  </a:cubicBezTo>
                  <a:cubicBezTo>
                    <a:pt x="10407015" y="333741"/>
                    <a:pt x="10589895" y="299451"/>
                    <a:pt x="10765155" y="268971"/>
                  </a:cubicBezTo>
                  <a:cubicBezTo>
                    <a:pt x="10937875" y="238491"/>
                    <a:pt x="11106785" y="181341"/>
                    <a:pt x="11275695" y="174991"/>
                  </a:cubicBezTo>
                  <a:cubicBezTo>
                    <a:pt x="11436985" y="168641"/>
                    <a:pt x="11598275" y="241031"/>
                    <a:pt x="11755755" y="224521"/>
                  </a:cubicBezTo>
                  <a:cubicBezTo>
                    <a:pt x="11914505" y="208011"/>
                    <a:pt x="12059285" y="111491"/>
                    <a:pt x="12223115" y="74661"/>
                  </a:cubicBezTo>
                  <a:cubicBezTo>
                    <a:pt x="12398375" y="36561"/>
                    <a:pt x="12596495" y="16241"/>
                    <a:pt x="12774295" y="4811"/>
                  </a:cubicBezTo>
                  <a:cubicBezTo>
                    <a:pt x="12936855" y="-5349"/>
                    <a:pt x="13082905" y="3541"/>
                    <a:pt x="13248005" y="4811"/>
                  </a:cubicBezTo>
                  <a:cubicBezTo>
                    <a:pt x="13425805" y="6081"/>
                    <a:pt x="13621386" y="-269"/>
                    <a:pt x="13804264" y="13701"/>
                  </a:cubicBezTo>
                  <a:cubicBezTo>
                    <a:pt x="13984605" y="26401"/>
                    <a:pt x="14158595" y="49261"/>
                    <a:pt x="14335125" y="84821"/>
                  </a:cubicBezTo>
                  <a:cubicBezTo>
                    <a:pt x="14516736" y="121651"/>
                    <a:pt x="14876145" y="232141"/>
                    <a:pt x="14879955" y="232141"/>
                  </a:cubicBezTo>
                  <a:cubicBezTo>
                    <a:pt x="14881225" y="232141"/>
                    <a:pt x="14881225" y="232141"/>
                    <a:pt x="14881225" y="232141"/>
                  </a:cubicBezTo>
                  <a:cubicBezTo>
                    <a:pt x="14882495" y="233411"/>
                    <a:pt x="14924405" y="238491"/>
                    <a:pt x="14945995" y="241031"/>
                  </a:cubicBezTo>
                  <a:cubicBezTo>
                    <a:pt x="14967586" y="243571"/>
                    <a:pt x="15010764" y="248651"/>
                    <a:pt x="15010764" y="248651"/>
                  </a:cubicBezTo>
                  <a:cubicBezTo>
                    <a:pt x="15010764" y="248651"/>
                    <a:pt x="15010764" y="248651"/>
                    <a:pt x="15012036" y="248651"/>
                  </a:cubicBezTo>
                  <a:cubicBezTo>
                    <a:pt x="15012036" y="248651"/>
                    <a:pt x="15052675" y="263891"/>
                    <a:pt x="15072995" y="271511"/>
                  </a:cubicBezTo>
                  <a:cubicBezTo>
                    <a:pt x="15093314" y="279131"/>
                    <a:pt x="15133955" y="294371"/>
                    <a:pt x="15133955" y="295641"/>
                  </a:cubicBezTo>
                  <a:cubicBezTo>
                    <a:pt x="15135225" y="295641"/>
                    <a:pt x="15170786" y="319771"/>
                    <a:pt x="15188564" y="332471"/>
                  </a:cubicBezTo>
                  <a:cubicBezTo>
                    <a:pt x="15206345" y="345171"/>
                    <a:pt x="15241905" y="369301"/>
                    <a:pt x="15243175" y="369301"/>
                  </a:cubicBezTo>
                  <a:cubicBezTo>
                    <a:pt x="15243175" y="370571"/>
                    <a:pt x="15243175" y="370571"/>
                    <a:pt x="15243175" y="370571"/>
                  </a:cubicBezTo>
                  <a:cubicBezTo>
                    <a:pt x="15243175" y="370571"/>
                    <a:pt x="15272386" y="402321"/>
                    <a:pt x="15286355" y="418831"/>
                  </a:cubicBezTo>
                  <a:cubicBezTo>
                    <a:pt x="15301595" y="435341"/>
                    <a:pt x="15329536" y="468361"/>
                    <a:pt x="15330805" y="468361"/>
                  </a:cubicBezTo>
                  <a:cubicBezTo>
                    <a:pt x="15330805" y="469631"/>
                    <a:pt x="15351125" y="507731"/>
                    <a:pt x="15361286" y="526781"/>
                  </a:cubicBezTo>
                  <a:cubicBezTo>
                    <a:pt x="15371445" y="545831"/>
                    <a:pt x="15391764" y="583931"/>
                    <a:pt x="15391764" y="585201"/>
                  </a:cubicBezTo>
                  <a:cubicBezTo>
                    <a:pt x="15391764" y="586471"/>
                    <a:pt x="15401925" y="628381"/>
                    <a:pt x="15407005" y="648701"/>
                  </a:cubicBezTo>
                  <a:cubicBezTo>
                    <a:pt x="15412086" y="670291"/>
                    <a:pt x="15422245" y="712201"/>
                    <a:pt x="15423514" y="713471"/>
                  </a:cubicBezTo>
                  <a:cubicBezTo>
                    <a:pt x="15423514" y="713471"/>
                    <a:pt x="15423514" y="756651"/>
                    <a:pt x="15423514" y="778241"/>
                  </a:cubicBezTo>
                  <a:cubicBezTo>
                    <a:pt x="15423514" y="801101"/>
                    <a:pt x="15423514" y="844281"/>
                    <a:pt x="15423514" y="844281"/>
                  </a:cubicBezTo>
                  <a:cubicBezTo>
                    <a:pt x="15422245" y="845551"/>
                    <a:pt x="15412086" y="887461"/>
                    <a:pt x="15407005" y="909051"/>
                  </a:cubicBezTo>
                  <a:cubicBezTo>
                    <a:pt x="15401925" y="929371"/>
                    <a:pt x="15391764" y="971281"/>
                    <a:pt x="15391764" y="972551"/>
                  </a:cubicBezTo>
                  <a:cubicBezTo>
                    <a:pt x="15391764" y="973821"/>
                    <a:pt x="15371445" y="1011921"/>
                    <a:pt x="15361286" y="1030971"/>
                  </a:cubicBezTo>
                  <a:cubicBezTo>
                    <a:pt x="15351125" y="1050021"/>
                    <a:pt x="15330805" y="1088121"/>
                    <a:pt x="15330805" y="1089391"/>
                  </a:cubicBezTo>
                  <a:cubicBezTo>
                    <a:pt x="15329536" y="1089391"/>
                    <a:pt x="15301595" y="1122411"/>
                    <a:pt x="15286355" y="1138921"/>
                  </a:cubicBezTo>
                  <a:cubicBezTo>
                    <a:pt x="15272386" y="1155431"/>
                    <a:pt x="15243175" y="1187181"/>
                    <a:pt x="15243175" y="1187181"/>
                  </a:cubicBezTo>
                  <a:cubicBezTo>
                    <a:pt x="15241905" y="1188451"/>
                    <a:pt x="15206345" y="1212581"/>
                    <a:pt x="15188564" y="1225281"/>
                  </a:cubicBezTo>
                  <a:cubicBezTo>
                    <a:pt x="15170786" y="1237981"/>
                    <a:pt x="15135225" y="1262111"/>
                    <a:pt x="15133955" y="1262111"/>
                  </a:cubicBezTo>
                  <a:cubicBezTo>
                    <a:pt x="15133955" y="1263381"/>
                    <a:pt x="15093314" y="1278621"/>
                    <a:pt x="15072995" y="1286241"/>
                  </a:cubicBezTo>
                  <a:cubicBezTo>
                    <a:pt x="15052675" y="1293861"/>
                    <a:pt x="15012036" y="1309101"/>
                    <a:pt x="15012036" y="1309101"/>
                  </a:cubicBezTo>
                  <a:cubicBezTo>
                    <a:pt x="15010764" y="1309101"/>
                    <a:pt x="15010764" y="1309101"/>
                    <a:pt x="15010764" y="1309101"/>
                  </a:cubicBezTo>
                  <a:cubicBezTo>
                    <a:pt x="15010764" y="1309101"/>
                    <a:pt x="14967586" y="1314181"/>
                    <a:pt x="14945995" y="1316721"/>
                  </a:cubicBezTo>
                  <a:cubicBezTo>
                    <a:pt x="14924405" y="1319261"/>
                    <a:pt x="14881225" y="1325611"/>
                    <a:pt x="14881225" y="1325611"/>
                  </a:cubicBezTo>
                  <a:cubicBezTo>
                    <a:pt x="14878686" y="1325611"/>
                    <a:pt x="14539595" y="1311641"/>
                    <a:pt x="14370686" y="1311641"/>
                  </a:cubicBezTo>
                  <a:cubicBezTo>
                    <a:pt x="14206855" y="1312911"/>
                    <a:pt x="14043025" y="1293861"/>
                    <a:pt x="13884275" y="1330691"/>
                  </a:cubicBezTo>
                  <a:cubicBezTo>
                    <a:pt x="13719175" y="1370061"/>
                    <a:pt x="13561695" y="1457691"/>
                    <a:pt x="13404214" y="1550401"/>
                  </a:cubicBezTo>
                  <a:cubicBezTo>
                    <a:pt x="13231495" y="1653271"/>
                    <a:pt x="13068936" y="1833611"/>
                    <a:pt x="12894945" y="1928861"/>
                  </a:cubicBezTo>
                  <a:cubicBezTo>
                    <a:pt x="12737465" y="2015221"/>
                    <a:pt x="12578715" y="2078721"/>
                    <a:pt x="12411075" y="2113011"/>
                  </a:cubicBezTo>
                  <a:cubicBezTo>
                    <a:pt x="12240895" y="2147301"/>
                    <a:pt x="12055475" y="2128251"/>
                    <a:pt x="11878945" y="2130791"/>
                  </a:cubicBezTo>
                  <a:cubicBezTo>
                    <a:pt x="11704955" y="2133331"/>
                    <a:pt x="11537315" y="2128251"/>
                    <a:pt x="11358245" y="2126981"/>
                  </a:cubicBezTo>
                  <a:cubicBezTo>
                    <a:pt x="11166475" y="2126981"/>
                    <a:pt x="10950575" y="2130791"/>
                    <a:pt x="10763885" y="2124441"/>
                  </a:cubicBezTo>
                  <a:cubicBezTo>
                    <a:pt x="10598785" y="2119361"/>
                    <a:pt x="10457815" y="2109201"/>
                    <a:pt x="10295255" y="2097771"/>
                  </a:cubicBezTo>
                  <a:cubicBezTo>
                    <a:pt x="10118725" y="2086341"/>
                    <a:pt x="9928225" y="2064751"/>
                    <a:pt x="9742805" y="2054591"/>
                  </a:cubicBezTo>
                  <a:cubicBezTo>
                    <a:pt x="9554845" y="2044431"/>
                    <a:pt x="9365615" y="2044431"/>
                    <a:pt x="9176385" y="2036811"/>
                  </a:cubicBezTo>
                  <a:cubicBezTo>
                    <a:pt x="8985885" y="2029191"/>
                    <a:pt x="8783955" y="2017761"/>
                    <a:pt x="8602345" y="2010141"/>
                  </a:cubicBezTo>
                  <a:cubicBezTo>
                    <a:pt x="8441055" y="2002521"/>
                    <a:pt x="8301355" y="1982201"/>
                    <a:pt x="8142605" y="1991091"/>
                  </a:cubicBezTo>
                  <a:cubicBezTo>
                    <a:pt x="7969885" y="2001251"/>
                    <a:pt x="7784465" y="2066021"/>
                    <a:pt x="7606665" y="2076181"/>
                  </a:cubicBezTo>
                  <a:cubicBezTo>
                    <a:pt x="7432675" y="2086341"/>
                    <a:pt x="7257415" y="2076181"/>
                    <a:pt x="7088505" y="2053321"/>
                  </a:cubicBezTo>
                  <a:cubicBezTo>
                    <a:pt x="6923405" y="2031731"/>
                    <a:pt x="6768465" y="1980931"/>
                    <a:pt x="6605905" y="1944101"/>
                  </a:cubicBezTo>
                  <a:cubicBezTo>
                    <a:pt x="6439535" y="1906001"/>
                    <a:pt x="6266815" y="1864091"/>
                    <a:pt x="6100445" y="1828531"/>
                  </a:cubicBezTo>
                  <a:cubicBezTo>
                    <a:pt x="5937885" y="1794241"/>
                    <a:pt x="5779135" y="1752331"/>
                    <a:pt x="5619115" y="1730741"/>
                  </a:cubicBezTo>
                  <a:cubicBezTo>
                    <a:pt x="5461635" y="1710421"/>
                    <a:pt x="5315585" y="1707881"/>
                    <a:pt x="5146675" y="1704071"/>
                  </a:cubicBezTo>
                  <a:cubicBezTo>
                    <a:pt x="4949825" y="1697721"/>
                    <a:pt x="4705985" y="1692641"/>
                    <a:pt x="4511675" y="1705341"/>
                  </a:cubicBezTo>
                  <a:cubicBezTo>
                    <a:pt x="4346575" y="1716771"/>
                    <a:pt x="4213225" y="1745981"/>
                    <a:pt x="4054475" y="1765031"/>
                  </a:cubicBezTo>
                  <a:cubicBezTo>
                    <a:pt x="3883025" y="1786621"/>
                    <a:pt x="3683635" y="1825991"/>
                    <a:pt x="3515995" y="1827261"/>
                  </a:cubicBezTo>
                  <a:cubicBezTo>
                    <a:pt x="3371215" y="1829801"/>
                    <a:pt x="3166745" y="1768841"/>
                    <a:pt x="3107055" y="1789161"/>
                  </a:cubicBezTo>
                  <a:cubicBezTo>
                    <a:pt x="3088005" y="1796781"/>
                    <a:pt x="3085465" y="1809481"/>
                    <a:pt x="3074035" y="1822181"/>
                  </a:cubicBezTo>
                  <a:cubicBezTo>
                    <a:pt x="3061335" y="1836151"/>
                    <a:pt x="3048635" y="1857741"/>
                    <a:pt x="3035935" y="1867901"/>
                  </a:cubicBezTo>
                  <a:cubicBezTo>
                    <a:pt x="3027045" y="1875521"/>
                    <a:pt x="3018155" y="1878061"/>
                    <a:pt x="3010535" y="1884411"/>
                  </a:cubicBezTo>
                  <a:cubicBezTo>
                    <a:pt x="3002915" y="1890761"/>
                    <a:pt x="2999105" y="1898381"/>
                    <a:pt x="2990215" y="1904731"/>
                  </a:cubicBezTo>
                  <a:cubicBezTo>
                    <a:pt x="2976245" y="1914891"/>
                    <a:pt x="2953385" y="1921241"/>
                    <a:pt x="2935605" y="1931401"/>
                  </a:cubicBezTo>
                  <a:cubicBezTo>
                    <a:pt x="2919095" y="1940291"/>
                    <a:pt x="2900045" y="1956801"/>
                    <a:pt x="2886075" y="1963151"/>
                  </a:cubicBezTo>
                  <a:cubicBezTo>
                    <a:pt x="2874645" y="1966961"/>
                    <a:pt x="2865755" y="1966961"/>
                    <a:pt x="2856865" y="1969501"/>
                  </a:cubicBezTo>
                  <a:cubicBezTo>
                    <a:pt x="2846705" y="1973311"/>
                    <a:pt x="2840355" y="1979661"/>
                    <a:pt x="2828925" y="1983471"/>
                  </a:cubicBezTo>
                  <a:cubicBezTo>
                    <a:pt x="2813685" y="1987281"/>
                    <a:pt x="2789555" y="1987281"/>
                    <a:pt x="2770505" y="1989821"/>
                  </a:cubicBezTo>
                  <a:cubicBezTo>
                    <a:pt x="2750185" y="1993631"/>
                    <a:pt x="2728595" y="2002521"/>
                    <a:pt x="2712085" y="2003791"/>
                  </a:cubicBezTo>
                  <a:cubicBezTo>
                    <a:pt x="2700655" y="2005061"/>
                    <a:pt x="2693035" y="2001251"/>
                    <a:pt x="2682875" y="2001251"/>
                  </a:cubicBezTo>
                  <a:cubicBezTo>
                    <a:pt x="2672715" y="2001251"/>
                    <a:pt x="2663825" y="2006331"/>
                    <a:pt x="2652395" y="2005061"/>
                  </a:cubicBezTo>
                  <a:cubicBezTo>
                    <a:pt x="2637155" y="2005061"/>
                    <a:pt x="2614295" y="1996171"/>
                    <a:pt x="2593975" y="1993631"/>
                  </a:cubicBezTo>
                  <a:cubicBezTo>
                    <a:pt x="2574925" y="1991091"/>
                    <a:pt x="2550795" y="1992361"/>
                    <a:pt x="2535555" y="1988551"/>
                  </a:cubicBezTo>
                  <a:cubicBezTo>
                    <a:pt x="2524125" y="1984741"/>
                    <a:pt x="2517775" y="1979661"/>
                    <a:pt x="2507615" y="1975851"/>
                  </a:cubicBezTo>
                  <a:cubicBezTo>
                    <a:pt x="2498725" y="1973311"/>
                    <a:pt x="2488565" y="1974581"/>
                    <a:pt x="2478405" y="1970771"/>
                  </a:cubicBezTo>
                  <a:cubicBezTo>
                    <a:pt x="2463165" y="1964421"/>
                    <a:pt x="2444115" y="1949181"/>
                    <a:pt x="2426335" y="1940291"/>
                  </a:cubicBezTo>
                  <a:cubicBezTo>
                    <a:pt x="2408555" y="1931401"/>
                    <a:pt x="2371725" y="1916161"/>
                    <a:pt x="2371725" y="1916161"/>
                  </a:cubicBezTo>
                  <a:cubicBezTo>
                    <a:pt x="2371725" y="1916161"/>
                    <a:pt x="2372995" y="1916161"/>
                    <a:pt x="2371725" y="1916161"/>
                  </a:cubicBezTo>
                  <a:cubicBezTo>
                    <a:pt x="2371725" y="1917431"/>
                    <a:pt x="2196465" y="1838691"/>
                    <a:pt x="2087245" y="1815831"/>
                  </a:cubicBezTo>
                  <a:cubicBezTo>
                    <a:pt x="1948815" y="1786621"/>
                    <a:pt x="1744345" y="1728201"/>
                    <a:pt x="1605915" y="1781541"/>
                  </a:cubicBezTo>
                  <a:cubicBezTo>
                    <a:pt x="1462405" y="1836151"/>
                    <a:pt x="1393825" y="2064751"/>
                    <a:pt x="1245235" y="2154921"/>
                  </a:cubicBezTo>
                  <a:cubicBezTo>
                    <a:pt x="1087755" y="2251441"/>
                    <a:pt x="851535" y="2367011"/>
                    <a:pt x="675005" y="2328911"/>
                  </a:cubicBezTo>
                  <a:cubicBezTo>
                    <a:pt x="483235" y="2285731"/>
                    <a:pt x="258445" y="2031731"/>
                    <a:pt x="149225" y="1857741"/>
                  </a:cubicBezTo>
                  <a:cubicBezTo>
                    <a:pt x="59055" y="1711691"/>
                    <a:pt x="40005" y="1542781"/>
                    <a:pt x="15875" y="1382761"/>
                  </a:cubicBezTo>
                  <a:cubicBezTo>
                    <a:pt x="-9525" y="1222741"/>
                    <a:pt x="3175" y="895081"/>
                    <a:pt x="3175" y="895081"/>
                  </a:cubicBezTo>
                </a:path>
              </a:pathLst>
            </a:custGeom>
            <a:solidFill>
              <a:srgbClr val="231F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825518" y="4200492"/>
            <a:ext cx="8689937" cy="1033067"/>
            <a:chOff x="0" y="0"/>
            <a:chExt cx="3457368" cy="4110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57368" cy="411015"/>
            </a:xfrm>
            <a:custGeom>
              <a:avLst/>
              <a:gdLst/>
              <a:ahLst/>
              <a:cxnLst/>
              <a:rect l="l" t="t" r="r" b="b"/>
              <a:pathLst>
                <a:path w="3457368" h="411015">
                  <a:moveTo>
                    <a:pt x="0" y="0"/>
                  </a:moveTo>
                  <a:lnTo>
                    <a:pt x="3457368" y="0"/>
                  </a:lnTo>
                  <a:lnTo>
                    <a:pt x="3457368" y="411015"/>
                  </a:lnTo>
                  <a:lnTo>
                    <a:pt x="0" y="411015"/>
                  </a:lnTo>
                  <a:close/>
                </a:path>
              </a:pathLst>
            </a:custGeom>
            <a:solidFill>
              <a:srgbClr val="0B1318"/>
            </a:solid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457368" cy="468165"/>
            </a:xfrm>
            <a:prstGeom prst="rect">
              <a:avLst/>
            </a:prstGeom>
          </p:spPr>
          <p:txBody>
            <a:bodyPr lIns="35467" tIns="35467" rIns="35467" bIns="35467" rtlCol="0" anchor="ctr"/>
            <a:lstStyle/>
            <a:p>
              <a:pPr algn="ctr" defTabSz="638466">
                <a:lnSpc>
                  <a:spcPts val="1759"/>
                </a:lnSpc>
                <a:spcBef>
                  <a:spcPct val="0"/>
                </a:spcBef>
              </a:pPr>
              <a:endParaRPr sz="1257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108"/>
            <a:ext cx="12200869" cy="6809786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de-DE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F9C0BEF-1254-43A4-1D68-66223825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6600" dirty="0"/>
              <a:t>Projektkurs "Nachhaltigkeit“</a:t>
            </a:r>
            <a:br>
              <a:rPr lang="de-DE" sz="6600" dirty="0"/>
            </a:br>
            <a:r>
              <a:rPr lang="de-DE" sz="3100" dirty="0"/>
              <a:t>Nachhaltig leben – globale Ziele, lokale Umsetzung und deine Ideen!</a:t>
            </a:r>
            <a:br>
              <a:rPr lang="de-DE" sz="3100" dirty="0"/>
            </a:br>
            <a:endParaRPr lang="de-DE" sz="3100" dirty="0"/>
          </a:p>
        </p:txBody>
      </p:sp>
      <p:sp>
        <p:nvSpPr>
          <p:cNvPr id="6" name="Legende: mit Pfeil nach rechts 5">
            <a:extLst>
              <a:ext uri="{FF2B5EF4-FFF2-40B4-BE49-F238E27FC236}">
                <a16:creationId xmlns:a16="http://schemas.microsoft.com/office/drawing/2014/main" id="{BAAC41CA-4421-118C-0925-056B56013613}"/>
              </a:ext>
            </a:extLst>
          </p:cNvPr>
          <p:cNvSpPr/>
          <p:nvPr/>
        </p:nvSpPr>
        <p:spPr>
          <a:xfrm>
            <a:off x="323810" y="1573161"/>
            <a:ext cx="3658255" cy="5091797"/>
          </a:xfrm>
          <a:prstGeom prst="righ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de-DE" sz="2800" dirty="0">
                <a:solidFill>
                  <a:prstClr val="black"/>
                </a:solidFill>
                <a:latin typeface="Aptos" panose="020B0004020202020204"/>
              </a:rPr>
              <a:t>Was versteht man unter Nachhaltig-</a:t>
            </a:r>
            <a:r>
              <a:rPr lang="de-DE" sz="2800" dirty="0" err="1">
                <a:solidFill>
                  <a:prstClr val="black"/>
                </a:solidFill>
                <a:latin typeface="Aptos" panose="020B0004020202020204"/>
              </a:rPr>
              <a:t>keit</a:t>
            </a:r>
            <a:r>
              <a:rPr lang="de-DE" sz="2800" dirty="0">
                <a:solidFill>
                  <a:prstClr val="black"/>
                </a:solidFill>
                <a:latin typeface="Aptos" panose="020B0004020202020204"/>
              </a:rPr>
              <a:t>?</a:t>
            </a:r>
          </a:p>
          <a:p>
            <a:pPr algn="ctr" defTabSz="914446">
              <a:defRPr/>
            </a:pPr>
            <a:endParaRPr lang="de-DE" sz="1400" dirty="0">
              <a:solidFill>
                <a:prstClr val="black"/>
              </a:solidFill>
              <a:latin typeface="Aptos" panose="020B0004020202020204"/>
            </a:endParaRPr>
          </a:p>
          <a:p>
            <a:pPr marL="342917" indent="-342917" defTabSz="914446">
              <a:buFont typeface="Wingdings" panose="05000000000000000000" pitchFamily="2" charset="2"/>
              <a:buChar char="Ø"/>
              <a:defRPr/>
            </a:pPr>
            <a:r>
              <a:rPr lang="de-DE" sz="2400" dirty="0">
                <a:solidFill>
                  <a:prstClr val="black"/>
                </a:solidFill>
                <a:latin typeface="Aptos" panose="020B0004020202020204"/>
              </a:rPr>
              <a:t>Globale Ziele der Vereinten Nationen</a:t>
            </a:r>
          </a:p>
          <a:p>
            <a:pPr marL="342917" indent="-342917" defTabSz="914446">
              <a:buFont typeface="Wingdings" panose="05000000000000000000" pitchFamily="2" charset="2"/>
              <a:buChar char="Ø"/>
              <a:defRPr/>
            </a:pPr>
            <a:endParaRPr lang="de-DE" sz="2400" dirty="0">
              <a:solidFill>
                <a:prstClr val="black"/>
              </a:solidFill>
              <a:latin typeface="Aptos" panose="020B0004020202020204"/>
            </a:endParaRPr>
          </a:p>
          <a:p>
            <a:pPr algn="ctr" defTabSz="914446">
              <a:defRPr/>
            </a:pPr>
            <a:endParaRPr lang="de-DE" sz="2400" dirty="0">
              <a:solidFill>
                <a:prstClr val="black"/>
              </a:solidFill>
              <a:latin typeface="Aptos" panose="020B0004020202020204"/>
            </a:endParaRPr>
          </a:p>
          <a:p>
            <a:pPr algn="ctr" defTabSz="914446">
              <a:defRPr/>
            </a:pPr>
            <a:endParaRPr lang="de-DE" sz="2800" dirty="0">
              <a:solidFill>
                <a:prstClr val="black"/>
              </a:solidFill>
              <a:latin typeface="Aptos" panose="020B0004020202020204"/>
            </a:endParaRPr>
          </a:p>
          <a:p>
            <a:pPr algn="ctr" defTabSz="914446">
              <a:defRPr/>
            </a:pPr>
            <a:endParaRPr lang="de-DE" dirty="0">
              <a:solidFill>
                <a:prstClr val="black"/>
              </a:solidFill>
              <a:latin typeface="Aptos" panose="020B0004020202020204"/>
            </a:endParaRPr>
          </a:p>
        </p:txBody>
      </p:sp>
      <p:pic>
        <p:nvPicPr>
          <p:cNvPr id="1028" name="Picture 4" descr="Bildergebnis für bild 17 sdgs">
            <a:extLst>
              <a:ext uri="{FF2B5EF4-FFF2-40B4-BE49-F238E27FC236}">
                <a16:creationId xmlns:a16="http://schemas.microsoft.com/office/drawing/2014/main" id="{FF7BE9F8-5185-9B4D-E62E-913DB8B4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9" y="5166413"/>
            <a:ext cx="2291572" cy="120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gende: mit Pfeil nach rechts 6">
            <a:extLst>
              <a:ext uri="{FF2B5EF4-FFF2-40B4-BE49-F238E27FC236}">
                <a16:creationId xmlns:a16="http://schemas.microsoft.com/office/drawing/2014/main" id="{C9336EDA-A3C3-B988-65C1-867A1A2EB313}"/>
              </a:ext>
            </a:extLst>
          </p:cNvPr>
          <p:cNvSpPr/>
          <p:nvPr/>
        </p:nvSpPr>
        <p:spPr>
          <a:xfrm>
            <a:off x="4028874" y="1631924"/>
            <a:ext cx="3505200" cy="5113566"/>
          </a:xfrm>
          <a:prstGeom prst="righ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de-DE" sz="2800" dirty="0">
              <a:solidFill>
                <a:prstClr val="black"/>
              </a:solidFill>
              <a:latin typeface="Aptos" panose="020B0004020202020204"/>
            </a:endParaRPr>
          </a:p>
          <a:p>
            <a:pPr algn="ctr" defTabSz="914446">
              <a:defRPr/>
            </a:pPr>
            <a:endParaRPr lang="de-DE" sz="2800" dirty="0">
              <a:solidFill>
                <a:prstClr val="black"/>
              </a:solidFill>
              <a:latin typeface="Aptos" panose="020B0004020202020204"/>
            </a:endParaRPr>
          </a:p>
          <a:p>
            <a:pPr algn="ctr" defTabSz="914446">
              <a:defRPr/>
            </a:pPr>
            <a:r>
              <a:rPr lang="de-DE" sz="2800" dirty="0">
                <a:solidFill>
                  <a:prstClr val="black"/>
                </a:solidFill>
                <a:latin typeface="Aptos" panose="020B0004020202020204"/>
              </a:rPr>
              <a:t>Nachhaltig-</a:t>
            </a:r>
            <a:r>
              <a:rPr lang="de-DE" sz="2800" dirty="0" err="1">
                <a:solidFill>
                  <a:prstClr val="black"/>
                </a:solidFill>
                <a:latin typeface="Aptos" panose="020B0004020202020204"/>
              </a:rPr>
              <a:t>keit</a:t>
            </a:r>
            <a:r>
              <a:rPr lang="de-DE" sz="2800" dirty="0">
                <a:solidFill>
                  <a:prstClr val="black"/>
                </a:solidFill>
                <a:latin typeface="Aptos" panose="020B0004020202020204"/>
              </a:rPr>
              <a:t> vor Ort:</a:t>
            </a:r>
          </a:p>
          <a:p>
            <a:pPr algn="ctr" defTabSz="914446">
              <a:defRPr/>
            </a:pPr>
            <a:endParaRPr lang="de-DE" sz="1400" dirty="0">
              <a:solidFill>
                <a:prstClr val="black"/>
              </a:solidFill>
              <a:latin typeface="Aptos" panose="020B0004020202020204"/>
            </a:endParaRPr>
          </a:p>
          <a:p>
            <a:pPr defTabSz="914446">
              <a:defRPr/>
            </a:pPr>
            <a:r>
              <a:rPr lang="de-DE" sz="2000" dirty="0">
                <a:solidFill>
                  <a:prstClr val="black"/>
                </a:solidFill>
                <a:latin typeface="Aptos" panose="020B0004020202020204"/>
              </a:rPr>
              <a:t>Exkursionen und Erkundungen in der Umgebung, z.B.</a:t>
            </a:r>
          </a:p>
          <a:p>
            <a:pPr defTabSz="914446">
              <a:defRPr/>
            </a:pPr>
            <a:endParaRPr lang="de-DE" sz="1200" dirty="0">
              <a:solidFill>
                <a:prstClr val="black"/>
              </a:solidFill>
              <a:latin typeface="Aptos" panose="020B0004020202020204"/>
            </a:endParaRPr>
          </a:p>
          <a:p>
            <a:pPr marL="457223" indent="-457223" defTabSz="914446">
              <a:buFont typeface="Wingdings" panose="05000000000000000000" pitchFamily="2" charset="2"/>
              <a:buChar char="Ø"/>
              <a:defRPr/>
            </a:pPr>
            <a:r>
              <a:rPr lang="de-DE" sz="2000" dirty="0">
                <a:solidFill>
                  <a:prstClr val="black"/>
                </a:solidFill>
                <a:latin typeface="Aptos" panose="020B0004020202020204"/>
              </a:rPr>
              <a:t>Nachhaltige Energie-gewinnung</a:t>
            </a:r>
          </a:p>
          <a:p>
            <a:pPr marL="457223" indent="-457223" defTabSz="914446">
              <a:buFont typeface="Wingdings" panose="05000000000000000000" pitchFamily="2" charset="2"/>
              <a:buChar char="Ø"/>
              <a:defRPr/>
            </a:pPr>
            <a:r>
              <a:rPr lang="de-DE" sz="2000" dirty="0">
                <a:solidFill>
                  <a:prstClr val="black"/>
                </a:solidFill>
                <a:latin typeface="Aptos" panose="020B0004020202020204"/>
              </a:rPr>
              <a:t>Elektro-mobilität</a:t>
            </a:r>
          </a:p>
          <a:p>
            <a:pPr marL="457223" indent="-457223" defTabSz="914446">
              <a:buFont typeface="Wingdings" panose="05000000000000000000" pitchFamily="2" charset="2"/>
              <a:buChar char="Ø"/>
              <a:defRPr/>
            </a:pPr>
            <a:r>
              <a:rPr lang="de-DE" sz="2000" dirty="0">
                <a:solidFill>
                  <a:prstClr val="black"/>
                </a:solidFill>
                <a:latin typeface="Aptos" panose="020B0004020202020204"/>
              </a:rPr>
              <a:t>Hochwasser-schutz</a:t>
            </a:r>
          </a:p>
          <a:p>
            <a:pPr marL="457223" indent="-457223" defTabSz="914446">
              <a:buFont typeface="Wingdings" panose="05000000000000000000" pitchFamily="2" charset="2"/>
              <a:buChar char="Ø"/>
              <a:defRPr/>
            </a:pPr>
            <a:r>
              <a:rPr lang="de-DE" sz="2000" dirty="0">
                <a:solidFill>
                  <a:prstClr val="black"/>
                </a:solidFill>
                <a:latin typeface="Aptos" panose="020B0004020202020204"/>
              </a:rPr>
              <a:t>Naturschutz-gebiete</a:t>
            </a:r>
            <a:endParaRPr lang="de-DE" sz="2400" dirty="0">
              <a:solidFill>
                <a:prstClr val="black"/>
              </a:solidFill>
              <a:latin typeface="Aptos" panose="020B0004020202020204"/>
            </a:endParaRPr>
          </a:p>
          <a:p>
            <a:pPr marL="457223" indent="-457223" algn="ctr" defTabSz="914446">
              <a:buFont typeface="Wingdings" panose="05000000000000000000" pitchFamily="2" charset="2"/>
              <a:buChar char="Ø"/>
              <a:defRPr/>
            </a:pPr>
            <a:endParaRPr lang="de-DE" sz="2800" dirty="0">
              <a:solidFill>
                <a:prstClr val="black"/>
              </a:solidFill>
              <a:latin typeface="Aptos" panose="020B0004020202020204"/>
            </a:endParaRPr>
          </a:p>
          <a:p>
            <a:pPr algn="ctr" defTabSz="914446">
              <a:defRPr/>
            </a:pPr>
            <a:endParaRPr lang="de-DE" sz="2800" dirty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8" name="Legende: mit Pfeil nach rechts 7">
            <a:extLst>
              <a:ext uri="{FF2B5EF4-FFF2-40B4-BE49-F238E27FC236}">
                <a16:creationId xmlns:a16="http://schemas.microsoft.com/office/drawing/2014/main" id="{45D845D4-A031-6334-ABEE-279CECA754D8}"/>
              </a:ext>
            </a:extLst>
          </p:cNvPr>
          <p:cNvSpPr/>
          <p:nvPr/>
        </p:nvSpPr>
        <p:spPr>
          <a:xfrm>
            <a:off x="7676750" y="1653692"/>
            <a:ext cx="3409335" cy="5091798"/>
          </a:xfrm>
          <a:prstGeom prst="right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de-DE" sz="2800" dirty="0">
                <a:solidFill>
                  <a:prstClr val="black"/>
                </a:solidFill>
                <a:latin typeface="Aptos" panose="020B0004020202020204"/>
              </a:rPr>
              <a:t>Deine Ideen! </a:t>
            </a:r>
          </a:p>
          <a:p>
            <a:pPr algn="ctr" defTabSz="914446">
              <a:defRPr/>
            </a:pPr>
            <a:r>
              <a:rPr lang="de-DE" sz="2800" dirty="0">
                <a:solidFill>
                  <a:prstClr val="black"/>
                </a:solidFill>
                <a:latin typeface="Aptos" panose="020B0004020202020204"/>
              </a:rPr>
              <a:t>Dein Impact!</a:t>
            </a:r>
          </a:p>
          <a:p>
            <a:pPr algn="ctr" defTabSz="914446">
              <a:defRPr/>
            </a:pPr>
            <a:endParaRPr lang="de-DE" sz="1400" dirty="0">
              <a:solidFill>
                <a:prstClr val="black"/>
              </a:solidFill>
              <a:latin typeface="Aptos" panose="020B0004020202020204"/>
            </a:endParaRPr>
          </a:p>
          <a:p>
            <a:pPr marL="342917" indent="-342917" defTabSz="914446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prstClr val="black"/>
                </a:solidFill>
                <a:latin typeface="Aptos" panose="020B0004020202020204"/>
              </a:rPr>
              <a:t>Entwickle eigene konkrete Maßnahmen und Ideen! </a:t>
            </a:r>
          </a:p>
          <a:p>
            <a:pPr marL="342917" indent="-342917" defTabSz="914446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prstClr val="black"/>
                </a:solidFill>
                <a:latin typeface="Aptos" panose="020B0004020202020204"/>
              </a:rPr>
              <a:t>Werde selber aktiv!</a:t>
            </a:r>
          </a:p>
          <a:p>
            <a:pPr marL="342917" indent="-342917" defTabSz="914446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prstClr val="black"/>
                </a:solidFill>
                <a:latin typeface="Aptos" panose="020B0004020202020204"/>
              </a:rPr>
              <a:t>Schreibe eine Projektarbeit (mit  Schwerpunkt NW ).</a:t>
            </a:r>
          </a:p>
        </p:txBody>
      </p:sp>
      <p:sp>
        <p:nvSpPr>
          <p:cNvPr id="9" name="Scrollen: vertikal 8">
            <a:extLst>
              <a:ext uri="{FF2B5EF4-FFF2-40B4-BE49-F238E27FC236}">
                <a16:creationId xmlns:a16="http://schemas.microsoft.com/office/drawing/2014/main" id="{E8DBF49A-EC38-FA8E-0FB3-1301294E8618}"/>
              </a:ext>
            </a:extLst>
          </p:cNvPr>
          <p:cNvSpPr/>
          <p:nvPr/>
        </p:nvSpPr>
        <p:spPr>
          <a:xfrm>
            <a:off x="11086084" y="1631925"/>
            <a:ext cx="1033272" cy="5091797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 defTabSz="914446">
              <a:defRPr/>
            </a:pPr>
            <a:r>
              <a:rPr lang="de-DE" sz="2800" dirty="0">
                <a:solidFill>
                  <a:prstClr val="black"/>
                </a:solidFill>
                <a:latin typeface="Aptos" panose="020B0004020202020204"/>
              </a:rPr>
              <a:t>Interesse geweckt?</a:t>
            </a:r>
          </a:p>
        </p:txBody>
      </p:sp>
    </p:spTree>
    <p:extLst>
      <p:ext uri="{BB962C8B-B14F-4D97-AF65-F5344CB8AC3E}">
        <p14:creationId xmlns:p14="http://schemas.microsoft.com/office/powerpoint/2010/main" val="87261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9AD62-F67C-6514-B878-1ABD9C476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18576-3AFA-7B49-4978-6C0596B4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Dauer / Aufbau </a:t>
            </a:r>
            <a:br>
              <a:rPr lang="de-DE" dirty="0"/>
            </a:br>
            <a:r>
              <a:rPr lang="de-DE" dirty="0"/>
              <a:t>der gymnasialen Oberstufe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4A1A0C-A1CC-406B-DE69-C56375C79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29</a:t>
            </a:fld>
            <a:endParaRPr lang="de-DE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BD654C4B-77FE-6E9B-2ADB-BB22A9FB9C8E}"/>
              </a:ext>
            </a:extLst>
          </p:cNvPr>
          <p:cNvSpPr/>
          <p:nvPr/>
        </p:nvSpPr>
        <p:spPr>
          <a:xfrm>
            <a:off x="838200" y="1514920"/>
            <a:ext cx="4663440" cy="660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>
                <a:solidFill>
                  <a:srgbClr val="30528E"/>
                </a:solidFill>
              </a:rPr>
              <a:t>Einführungsphase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572CDD80-28CB-192E-C231-035B4480C119}"/>
              </a:ext>
            </a:extLst>
          </p:cNvPr>
          <p:cNvSpPr/>
          <p:nvPr/>
        </p:nvSpPr>
        <p:spPr>
          <a:xfrm>
            <a:off x="2118360" y="2707513"/>
            <a:ext cx="4663440" cy="660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>
                <a:solidFill>
                  <a:srgbClr val="30528E"/>
                </a:solidFill>
              </a:rPr>
              <a:t>1. Jahr der Q-Phase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A49E752E-50E4-0BBD-8C2A-2A38BC651FD4}"/>
              </a:ext>
            </a:extLst>
          </p:cNvPr>
          <p:cNvSpPr/>
          <p:nvPr/>
        </p:nvSpPr>
        <p:spPr>
          <a:xfrm>
            <a:off x="2118360" y="3474974"/>
            <a:ext cx="4663440" cy="660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>
                <a:solidFill>
                  <a:srgbClr val="30528E"/>
                </a:solidFill>
              </a:rPr>
              <a:t>2. Jahr der Q-Phase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3F7F1471-2056-2F83-95C7-EE5E18E6535E}"/>
              </a:ext>
            </a:extLst>
          </p:cNvPr>
          <p:cNvSpPr/>
          <p:nvPr/>
        </p:nvSpPr>
        <p:spPr>
          <a:xfrm>
            <a:off x="3169920" y="4667440"/>
            <a:ext cx="4663440" cy="660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>
                <a:solidFill>
                  <a:srgbClr val="30528E"/>
                </a:solidFill>
              </a:rPr>
              <a:t>Abiturprüfungen</a:t>
            </a:r>
          </a:p>
        </p:txBody>
      </p:sp>
      <p:sp>
        <p:nvSpPr>
          <p:cNvPr id="10" name="Pfeil nach unten 9">
            <a:extLst>
              <a:ext uri="{FF2B5EF4-FFF2-40B4-BE49-F238E27FC236}">
                <a16:creationId xmlns:a16="http://schemas.microsoft.com/office/drawing/2014/main" id="{6D99590C-960A-386F-CD4C-9248C4EC2C50}"/>
              </a:ext>
            </a:extLst>
          </p:cNvPr>
          <p:cNvSpPr/>
          <p:nvPr/>
        </p:nvSpPr>
        <p:spPr>
          <a:xfrm>
            <a:off x="3484880" y="2175320"/>
            <a:ext cx="304800" cy="5321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9DC2D5B7-AAB1-AC4D-EFC6-F7057243FED6}"/>
              </a:ext>
            </a:extLst>
          </p:cNvPr>
          <p:cNvSpPr/>
          <p:nvPr/>
        </p:nvSpPr>
        <p:spPr>
          <a:xfrm>
            <a:off x="3484880" y="2185543"/>
            <a:ext cx="1666240" cy="468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accent2">
                    <a:lumMod val="75000"/>
                  </a:schemeClr>
                </a:solidFill>
              </a:rPr>
              <a:t>Versetzung</a:t>
            </a:r>
          </a:p>
        </p:txBody>
      </p:sp>
      <p:sp>
        <p:nvSpPr>
          <p:cNvPr id="12" name="Pfeil nach unten 11">
            <a:extLst>
              <a:ext uri="{FF2B5EF4-FFF2-40B4-BE49-F238E27FC236}">
                <a16:creationId xmlns:a16="http://schemas.microsoft.com/office/drawing/2014/main" id="{4F16EB98-ECA5-4E56-DB84-5F829901847F}"/>
              </a:ext>
            </a:extLst>
          </p:cNvPr>
          <p:cNvSpPr/>
          <p:nvPr/>
        </p:nvSpPr>
        <p:spPr>
          <a:xfrm>
            <a:off x="4927600" y="4125088"/>
            <a:ext cx="304800" cy="5321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021D9BEE-7173-DC8B-A7E1-8F550D7D7BF9}"/>
              </a:ext>
            </a:extLst>
          </p:cNvPr>
          <p:cNvSpPr/>
          <p:nvPr/>
        </p:nvSpPr>
        <p:spPr>
          <a:xfrm>
            <a:off x="5085080" y="4135374"/>
            <a:ext cx="3566160" cy="468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accent2">
                    <a:lumMod val="75000"/>
                  </a:schemeClr>
                </a:solidFill>
              </a:rPr>
              <a:t>Zulassung zu den Abiturprüfungen</a:t>
            </a: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5EE7806C-B728-32DD-1948-5723294CCDA0}"/>
              </a:ext>
            </a:extLst>
          </p:cNvPr>
          <p:cNvSpPr/>
          <p:nvPr/>
        </p:nvSpPr>
        <p:spPr>
          <a:xfrm>
            <a:off x="248922" y="2760726"/>
            <a:ext cx="1762758" cy="5539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>
                <a:solidFill>
                  <a:srgbClr val="30528E"/>
                </a:solidFill>
              </a:rPr>
              <a:t>Schulischer Teil der FHR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59065E32-1A71-FB3A-4F0E-15583F5F07D8}"/>
              </a:ext>
            </a:extLst>
          </p:cNvPr>
          <p:cNvSpPr/>
          <p:nvPr/>
        </p:nvSpPr>
        <p:spPr>
          <a:xfrm>
            <a:off x="6300469" y="3148965"/>
            <a:ext cx="1135381" cy="5539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>
                <a:solidFill>
                  <a:srgbClr val="30528E"/>
                </a:solidFill>
              </a:rPr>
              <a:t>Block I</a:t>
            </a: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BE237EA3-D90B-C41F-D8B5-DFBBE881BC45}"/>
              </a:ext>
            </a:extLst>
          </p:cNvPr>
          <p:cNvSpPr/>
          <p:nvPr/>
        </p:nvSpPr>
        <p:spPr>
          <a:xfrm>
            <a:off x="7265669" y="4712780"/>
            <a:ext cx="1135381" cy="5539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>
                <a:solidFill>
                  <a:srgbClr val="30528E"/>
                </a:solidFill>
              </a:rPr>
              <a:t>Block II</a:t>
            </a:r>
          </a:p>
        </p:txBody>
      </p: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CBB003A9-BC5B-C0C8-E0EA-3B1E026F5007}"/>
              </a:ext>
            </a:extLst>
          </p:cNvPr>
          <p:cNvSpPr/>
          <p:nvPr/>
        </p:nvSpPr>
        <p:spPr>
          <a:xfrm>
            <a:off x="7435850" y="3273393"/>
            <a:ext cx="1849120" cy="34518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rechts 18">
            <a:extLst>
              <a:ext uri="{FF2B5EF4-FFF2-40B4-BE49-F238E27FC236}">
                <a16:creationId xmlns:a16="http://schemas.microsoft.com/office/drawing/2014/main" id="{DBB81597-A10C-8C0F-90E2-7189166095B6}"/>
              </a:ext>
            </a:extLst>
          </p:cNvPr>
          <p:cNvSpPr/>
          <p:nvPr/>
        </p:nvSpPr>
        <p:spPr>
          <a:xfrm>
            <a:off x="8401050" y="4817173"/>
            <a:ext cx="883920" cy="34518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56595A47-2F2F-253B-9442-AF9185C2A5FB}"/>
              </a:ext>
            </a:extLst>
          </p:cNvPr>
          <p:cNvSpPr/>
          <p:nvPr/>
        </p:nvSpPr>
        <p:spPr>
          <a:xfrm>
            <a:off x="9328149" y="3148965"/>
            <a:ext cx="1506220" cy="20133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>
                <a:solidFill>
                  <a:srgbClr val="30528E"/>
                </a:solidFill>
              </a:rPr>
              <a:t>Abitur-zeugnis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7255E87-0614-5736-4F44-1642EE3508AC}"/>
              </a:ext>
            </a:extLst>
          </p:cNvPr>
          <p:cNvSpPr/>
          <p:nvPr/>
        </p:nvSpPr>
        <p:spPr>
          <a:xfrm>
            <a:off x="8004809" y="1528779"/>
            <a:ext cx="2829560" cy="1421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>
                <a:solidFill>
                  <a:schemeClr val="accent2">
                    <a:lumMod val="75000"/>
                  </a:schemeClr>
                </a:solidFill>
              </a:rPr>
              <a:t>Verweildauer</a:t>
            </a:r>
          </a:p>
          <a:p>
            <a:r>
              <a:rPr lang="de-DE" sz="2400" b="1">
                <a:solidFill>
                  <a:schemeClr val="accent2">
                    <a:lumMod val="75000"/>
                  </a:schemeClr>
                </a:solidFill>
              </a:rPr>
              <a:t>In der Regel: 3 Jahre</a:t>
            </a:r>
          </a:p>
          <a:p>
            <a:r>
              <a:rPr lang="de-DE" sz="2400">
                <a:solidFill>
                  <a:schemeClr val="accent2">
                    <a:lumMod val="75000"/>
                  </a:schemeClr>
                </a:solidFill>
              </a:rPr>
              <a:t>Mindestens: 2 Jahre</a:t>
            </a:r>
          </a:p>
          <a:p>
            <a:r>
              <a:rPr lang="de-DE" sz="2400">
                <a:solidFill>
                  <a:schemeClr val="accent2">
                    <a:lumMod val="75000"/>
                  </a:schemeClr>
                </a:solidFill>
              </a:rPr>
              <a:t>Höchstens: 4 Jahre</a:t>
            </a: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F67FBE9D-67A9-D756-D764-AB05C3176076}"/>
              </a:ext>
            </a:extLst>
          </p:cNvPr>
          <p:cNvSpPr/>
          <p:nvPr/>
        </p:nvSpPr>
        <p:spPr>
          <a:xfrm>
            <a:off x="4961891" y="1546354"/>
            <a:ext cx="1762758" cy="5539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>
                <a:solidFill>
                  <a:srgbClr val="30528E"/>
                </a:solidFill>
              </a:rPr>
              <a:t>Auslandsjahr möglich (DI)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7E5C0874-6CAC-DB0A-4508-6D12D62421D5}"/>
              </a:ext>
            </a:extLst>
          </p:cNvPr>
          <p:cNvCxnSpPr>
            <a:cxnSpLocks/>
          </p:cNvCxnSpPr>
          <p:nvPr/>
        </p:nvCxnSpPr>
        <p:spPr>
          <a:xfrm>
            <a:off x="248922" y="1867989"/>
            <a:ext cx="757645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5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75524-2410-B777-0CC8-D816C779B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A9071-8C38-4E7D-E66B-429D0246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Übersicht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78E170-F354-A22A-133F-045A2AC8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4618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/>
              <a:t>Pflichtbelegung / Schwerpunkt </a:t>
            </a:r>
          </a:p>
          <a:p>
            <a:r>
              <a:rPr lang="de-DE" dirty="0"/>
              <a:t>Versetzung in die Q1 / Wiederholung/ Rücktritt / Abiturzulassung</a:t>
            </a:r>
          </a:p>
          <a:p>
            <a:r>
              <a:rPr lang="de-DE" dirty="0"/>
              <a:t>Projektkurse / Facharbeit / Besondere Lernleistung</a:t>
            </a:r>
          </a:p>
          <a:p>
            <a:r>
              <a:rPr lang="de-DE" dirty="0"/>
              <a:t>Schriftlichkeit / Noten</a:t>
            </a:r>
          </a:p>
          <a:p>
            <a:r>
              <a:rPr lang="de-DE" dirty="0"/>
              <a:t>Abiturfächer </a:t>
            </a:r>
          </a:p>
          <a:p>
            <a:r>
              <a:rPr lang="de-DE" dirty="0"/>
              <a:t>Weitere Berechtigungen (Bilingualität, </a:t>
            </a:r>
            <a:r>
              <a:rPr lang="de-DE" dirty="0" err="1"/>
              <a:t>Certilingua</a:t>
            </a:r>
            <a:r>
              <a:rPr lang="de-DE" dirty="0"/>
              <a:t>, Latinum)</a:t>
            </a:r>
          </a:p>
          <a:p>
            <a:r>
              <a:rPr lang="de-DE" dirty="0"/>
              <a:t>Kurswahlen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83F073-0C53-E309-B817-0DE435E73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3</a:t>
            </a:fld>
            <a:endParaRPr lang="de-D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D9BA1C-F8E0-166E-6EB9-53FA593F6D67}"/>
              </a:ext>
            </a:extLst>
          </p:cNvPr>
          <p:cNvSpPr/>
          <p:nvPr/>
        </p:nvSpPr>
        <p:spPr>
          <a:xfrm>
            <a:off x="838200" y="2560320"/>
            <a:ext cx="2362200" cy="6400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Nach unten gekrümmter Pfeil 5">
            <a:extLst>
              <a:ext uri="{FF2B5EF4-FFF2-40B4-BE49-F238E27FC236}">
                <a16:creationId xmlns:a16="http://schemas.microsoft.com/office/drawing/2014/main" id="{C498E67C-BBB4-3A10-B4AE-E6F3DFF36978}"/>
              </a:ext>
            </a:extLst>
          </p:cNvPr>
          <p:cNvSpPr/>
          <p:nvPr/>
        </p:nvSpPr>
        <p:spPr>
          <a:xfrm rot="16200000">
            <a:off x="-117564" y="1924599"/>
            <a:ext cx="1456511" cy="455014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64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B2298-FDEB-2BA3-933A-EF6875F4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/>
              <a:t>Versetzungsbedingungen </a:t>
            </a:r>
            <a:br>
              <a:rPr lang="de-DE"/>
            </a:br>
            <a:r>
              <a:rPr lang="de-DE"/>
              <a:t>und Nachprüfungen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397FAE-A9BC-E520-574F-15B87ABA8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de-DE" dirty="0"/>
          </a:p>
          <a:p>
            <a:r>
              <a:rPr lang="de-DE" dirty="0"/>
              <a:t>Grundlage: Leistungsbewertungen im 2. Halbjahr</a:t>
            </a:r>
          </a:p>
          <a:p>
            <a:r>
              <a:rPr lang="de-DE" dirty="0"/>
              <a:t> Versetzung wenn:</a:t>
            </a:r>
            <a:endParaRPr lang="de-DE" dirty="0">
              <a:cs typeface="Calibri"/>
            </a:endParaRPr>
          </a:p>
          <a:p>
            <a:pPr lvl="1"/>
            <a:r>
              <a:rPr lang="de-DE" dirty="0"/>
              <a:t>mindestens ausreichend in den 10 versetzungswirksamen Kursen</a:t>
            </a:r>
            <a:endParaRPr lang="de-DE" dirty="0">
              <a:cs typeface="Calibri"/>
            </a:endParaRPr>
          </a:p>
          <a:p>
            <a:pPr lvl="1"/>
            <a:r>
              <a:rPr lang="de-DE" dirty="0"/>
              <a:t>höchstens 1x mangelhaft in einem der 10 Kurse</a:t>
            </a:r>
            <a:endParaRPr lang="de-DE" dirty="0">
              <a:cs typeface="Calibri"/>
            </a:endParaRPr>
          </a:p>
          <a:p>
            <a:pPr lvl="1"/>
            <a:r>
              <a:rPr lang="de-DE" dirty="0"/>
              <a:t>Bei 1x mangelhaft in einem der Fächer D / M / FS muss es einen Ausgleich in einem der beiden anderen Fächer geben</a:t>
            </a:r>
            <a:endParaRPr lang="de-DE" dirty="0">
              <a:cs typeface="Calibri"/>
            </a:endParaRPr>
          </a:p>
          <a:p>
            <a:r>
              <a:rPr lang="de-DE" dirty="0"/>
              <a:t>ggf. Nachprüfungen möglich</a:t>
            </a:r>
            <a:endParaRPr lang="de-DE" dirty="0">
              <a:cs typeface="Calibri"/>
            </a:endParaRP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600" dirty="0">
                <a:solidFill>
                  <a:srgbClr val="000000"/>
                </a:solidFill>
                <a:latin typeface="BentonSans"/>
              </a:rPr>
              <a:t>Quelle: </a:t>
            </a:r>
            <a:r>
              <a:rPr lang="de-DE" sz="1600" dirty="0">
                <a:solidFill>
                  <a:srgbClr val="000000"/>
                </a:solidFill>
                <a:latin typeface="BentonSans"/>
                <a:hlinkClick r:id="rId3"/>
              </a:rPr>
              <a:t>https://msb.broschüren.nrw/gymnasiale-oberstufe/versetzung-und-wiederholung#c31232</a:t>
            </a:r>
            <a:r>
              <a:rPr lang="de-DE" sz="1600" dirty="0">
                <a:solidFill>
                  <a:srgbClr val="000000"/>
                </a:solidFill>
                <a:latin typeface="BentonSans"/>
              </a:rPr>
              <a:t> (15.02.2024)</a:t>
            </a:r>
            <a:endParaRPr lang="de-DE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3B8715-B3A4-DE76-8C90-D619CE34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052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4C877-2C20-A3F9-CCA1-EE513AA6E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8A7561-D0C7-3FDC-6AE4-4D4AA5564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Versetzung in die Q1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F453E0-2BBB-DDBA-7BAE-061AAF9F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31</a:t>
            </a:fld>
            <a:endParaRPr lang="de-DE"/>
          </a:p>
        </p:txBody>
      </p:sp>
      <p:graphicFrame>
        <p:nvGraphicFramePr>
          <p:cNvPr id="7" name="Tabellenplatzhalter 4">
            <a:extLst>
              <a:ext uri="{FF2B5EF4-FFF2-40B4-BE49-F238E27FC236}">
                <a16:creationId xmlns:a16="http://schemas.microsoft.com/office/drawing/2014/main" id="{E1250AC0-5634-4D85-DB4A-6C01BDCA2C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256065"/>
              </p:ext>
            </p:extLst>
          </p:nvPr>
        </p:nvGraphicFramePr>
        <p:xfrm>
          <a:off x="1201003" y="1405719"/>
          <a:ext cx="9880979" cy="451741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18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6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2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8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0771"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2000" b="1" dirty="0">
                          <a:latin typeface="Calibri" pitchFamily="34" charset="0"/>
                          <a:cs typeface="Calibri" pitchFamily="34" charset="0"/>
                        </a:rPr>
                        <a:t>Fächergruppe I: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Calibri" pitchFamily="34" charset="0"/>
                          <a:cs typeface="Calibri" pitchFamily="34" charset="0"/>
                        </a:rPr>
                        <a:t>Fächergruppe II: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 marL="91441" marR="91441" marT="45682" marB="456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912"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D, M, eine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fortgeführte FS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weitere 7 Fächer, darunter alle Pflichtfächer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versetzt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Nachprüfung</a:t>
                      </a:r>
                    </a:p>
                  </a:txBody>
                  <a:tcPr marL="91441" marR="91441" marT="45682" marB="456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885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keine</a:t>
                      </a:r>
                      <a:r>
                        <a:rPr lang="de-DE" sz="1800" baseline="0" dirty="0">
                          <a:latin typeface="Calibri" pitchFamily="34" charset="0"/>
                          <a:cs typeface="Calibri" pitchFamily="34" charset="0"/>
                        </a:rPr>
                        <a:t> 5</a:t>
                      </a:r>
                      <a:endParaRPr lang="de-DE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4 4 4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alle mind. 4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ja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endParaRPr lang="de-DE" sz="18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1" marR="91441" marT="45682" marB="4568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195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1 X 5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5 4 3 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4 4 4 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4 5 4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alle mind. 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1 X 5 sonst</a:t>
                      </a:r>
                      <a:r>
                        <a:rPr lang="de-DE" sz="1800" baseline="0" dirty="0">
                          <a:latin typeface="Calibri" pitchFamily="34" charset="0"/>
                          <a:cs typeface="Calibri" pitchFamily="34" charset="0"/>
                        </a:rPr>
                        <a:t> mind. 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1 X 3 sonst</a:t>
                      </a:r>
                      <a:r>
                        <a:rPr lang="de-DE" sz="1800" baseline="0" dirty="0">
                          <a:latin typeface="Calibri" pitchFamily="34" charset="0"/>
                          <a:cs typeface="Calibri" pitchFamily="34" charset="0"/>
                        </a:rPr>
                        <a:t> mind. 4</a:t>
                      </a:r>
                      <a:endParaRPr lang="de-DE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ja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ja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nein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endParaRPr lang="de-DE" sz="1800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de-DE" sz="1800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ja (in M)</a:t>
                      </a:r>
                    </a:p>
                  </a:txBody>
                  <a:tcPr marL="91441" marR="91441" marT="45682" marB="4568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0762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2 X 5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4 4 4  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4 4 5 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r>
                        <a:rPr lang="de-DE" sz="1800" baseline="0" dirty="0">
                          <a:latin typeface="Calibri" pitchFamily="34" charset="0"/>
                          <a:cs typeface="Calibri" pitchFamily="34" charset="0"/>
                        </a:rPr>
                        <a:t> 4</a:t>
                      </a:r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 3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5 5 3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5 5 4 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2 X 5 sonst</a:t>
                      </a:r>
                      <a:r>
                        <a:rPr lang="de-DE" sz="1800" baseline="0" dirty="0">
                          <a:latin typeface="Calibri" pitchFamily="34" charset="0"/>
                          <a:cs typeface="Calibri" pitchFamily="34" charset="0"/>
                        </a:rPr>
                        <a:t> mind. 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1 X 5, 1 X 3 sonst</a:t>
                      </a:r>
                      <a:r>
                        <a:rPr lang="de-DE" sz="1800" baseline="0" dirty="0">
                          <a:latin typeface="Calibri" pitchFamily="34" charset="0"/>
                          <a:cs typeface="Calibri" pitchFamily="34" charset="0"/>
                        </a:rPr>
                        <a:t> mind. 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1 X 5 sonst</a:t>
                      </a:r>
                      <a:r>
                        <a:rPr lang="de-DE" sz="1800" baseline="0" dirty="0">
                          <a:latin typeface="Calibri" pitchFamily="34" charset="0"/>
                          <a:cs typeface="Calibri" pitchFamily="34" charset="0"/>
                        </a:rPr>
                        <a:t> 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alle 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alle 4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nein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nein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nein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nein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nein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ja (in FG</a:t>
                      </a:r>
                      <a:r>
                        <a:rPr lang="de-DE" sz="1800" baseline="0" dirty="0">
                          <a:latin typeface="Calibri" pitchFamily="34" charset="0"/>
                          <a:cs typeface="Calibri" pitchFamily="34" charset="0"/>
                        </a:rPr>
                        <a:t> II)</a:t>
                      </a:r>
                      <a:endParaRPr lang="de-DE" sz="1800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ja (in FS)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ja (in D o. FG II)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ja (in D o. M)</a:t>
                      </a:r>
                    </a:p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nein</a:t>
                      </a:r>
                    </a:p>
                  </a:txBody>
                  <a:tcPr marL="91441" marR="91441" marT="45682" marB="4568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885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1 X 6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endParaRPr lang="de-DE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endParaRPr lang="de-DE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nein</a:t>
                      </a:r>
                    </a:p>
                  </a:txBody>
                  <a:tcPr marL="91441" marR="91441" marT="45682" marB="45682"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Calibri" pitchFamily="34" charset="0"/>
                          <a:cs typeface="Calibri" pitchFamily="34" charset="0"/>
                        </a:rPr>
                        <a:t>nein</a:t>
                      </a:r>
                    </a:p>
                  </a:txBody>
                  <a:tcPr marL="91441" marR="91441" marT="45682" marB="4568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404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8AA5D-4F9A-E0C1-41CB-70B9742A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Wochenstunden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06E8B7-8AB2-B171-0E91-7094E8C5F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32</a:t>
            </a:fld>
            <a:endParaRPr lang="de-DE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48D6C47-2043-3AE9-EDDD-9DC4F9A321FC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de-DE" sz="2800">
                <a:latin typeface="Calibri" pitchFamily="34" charset="0"/>
                <a:cs typeface="Calibri" pitchFamily="34" charset="0"/>
                <a:sym typeface="Wingdings" pitchFamily="2" charset="2"/>
              </a:rPr>
              <a:t>Anzahl der </a:t>
            </a:r>
            <a:r>
              <a:rPr lang="de-DE" sz="2800">
                <a:latin typeface="Calibri" pitchFamily="34" charset="0"/>
                <a:cs typeface="Calibri" pitchFamily="34" charset="0"/>
              </a:rPr>
              <a:t>Wochenstunden in der gymnasialen Oberstufe: 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endParaRPr lang="de-DE" sz="240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de-DE" sz="2400">
                <a:latin typeface="Calibri" pitchFamily="34" charset="0"/>
                <a:cs typeface="Calibri" pitchFamily="34" charset="0"/>
              </a:rPr>
              <a:t> insgesamt  mindestens </a:t>
            </a:r>
            <a:r>
              <a:rPr lang="de-DE" sz="2400" b="1">
                <a:latin typeface="Calibri" pitchFamily="34" charset="0"/>
                <a:cs typeface="Calibri" pitchFamily="34" charset="0"/>
              </a:rPr>
              <a:t>102</a:t>
            </a:r>
            <a:r>
              <a:rPr lang="de-DE" sz="240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de-DE" sz="2400">
                <a:latin typeface="Calibri" pitchFamily="34" charset="0"/>
                <a:cs typeface="Calibri" pitchFamily="34" charset="0"/>
              </a:rPr>
              <a:t> in den 2 Halbjahren der Einführungsphase durchschnittlich </a:t>
            </a:r>
            <a:r>
              <a:rPr lang="de-DE" sz="2400" b="1">
                <a:latin typeface="Calibri" pitchFamily="34" charset="0"/>
                <a:cs typeface="Calibri" pitchFamily="34" charset="0"/>
              </a:rPr>
              <a:t>34</a:t>
            </a:r>
          </a:p>
          <a:p>
            <a:pPr>
              <a:spcBef>
                <a:spcPct val="20000"/>
              </a:spcBef>
              <a:defRPr/>
            </a:pPr>
            <a:r>
              <a:rPr lang="de-DE" sz="2400">
                <a:latin typeface="Calibri" pitchFamily="34" charset="0"/>
                <a:cs typeface="Calibri" pitchFamily="34" charset="0"/>
              </a:rPr>
              <a:t> in den 4 Halbjahren der Qualifikationsphase durchschnittlich </a:t>
            </a:r>
            <a:r>
              <a:rPr lang="de-DE" sz="2400" b="1">
                <a:latin typeface="Calibri" pitchFamily="34" charset="0"/>
                <a:cs typeface="Calibri" pitchFamily="34" charset="0"/>
              </a:rPr>
              <a:t>34</a:t>
            </a:r>
          </a:p>
          <a:p>
            <a:pPr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de-DE" sz="2400" b="1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de-DE" sz="2000" b="1">
              <a:latin typeface="Calibri" pitchFamily="34" charset="0"/>
              <a:cs typeface="Calibri" pitchFamily="34" charset="0"/>
            </a:endParaRPr>
          </a:p>
          <a:p>
            <a:pPr marL="0" lvl="7">
              <a:spcBef>
                <a:spcPct val="20000"/>
              </a:spcBef>
              <a:buFont typeface="Arial" pitchFamily="34" charset="0"/>
              <a:buNone/>
              <a:tabLst>
                <a:tab pos="265113" algn="l"/>
                <a:tab pos="1608138" algn="l"/>
              </a:tabLst>
              <a:defRPr/>
            </a:pPr>
            <a:endParaRPr lang="de-DE" sz="28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FFEF2551-E2D7-F16D-A04D-6F1F18CCB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29" y="3794623"/>
            <a:ext cx="8015541" cy="161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97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04EA0-AEA0-883D-9201-5CF20E61A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C17D8-E97B-3CFC-90C4-2EEC1228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Pflichtbelegung: Q-Phase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56C919-53B7-51E6-F9F5-305F6D7A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33</a:t>
            </a:fld>
            <a:endParaRPr lang="de-DE"/>
          </a:p>
        </p:txBody>
      </p:sp>
      <p:graphicFrame>
        <p:nvGraphicFramePr>
          <p:cNvPr id="5" name="Group 47">
            <a:extLst>
              <a:ext uri="{FF2B5EF4-FFF2-40B4-BE49-F238E27FC236}">
                <a16:creationId xmlns:a16="http://schemas.microsoft.com/office/drawing/2014/main" id="{9A909FAD-25C8-89FC-B6D5-9841AD73B8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5780413"/>
              </p:ext>
            </p:extLst>
          </p:nvPr>
        </p:nvGraphicFramePr>
        <p:xfrm>
          <a:off x="833120" y="1575868"/>
          <a:ext cx="8468360" cy="4218671"/>
        </p:xfrm>
        <a:graphic>
          <a:graphicData uri="http://schemas.openxmlformats.org/drawingml/2006/table">
            <a:tbl>
              <a:tblPr/>
              <a:tblGrid>
                <a:gridCol w="817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0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34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AF I</a:t>
                      </a:r>
                      <a:r>
                        <a:rPr kumimoji="0" lang="de-DE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itchFamily="34" charset="0"/>
                          <a:cs typeface="Calibri" pitchFamily="34" charset="0"/>
                        </a:rPr>
                        <a:t>Deutsch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29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itchFamily="34" charset="0"/>
                          <a:cs typeface="Calibri" pitchFamily="34" charset="0"/>
                        </a:rPr>
                        <a:t>Eine Fremdsprache</a:t>
                      </a: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(Englisch, Französisch, Spanisch)</a:t>
                      </a: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34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Calibri" pitchFamily="34" charset="0"/>
                          <a:cs typeface="Calibri" pitchFamily="34" charset="0"/>
                        </a:rPr>
                        <a:t>Eines der Fächer</a:t>
                      </a: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Kunst, Musik, Literatur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AF II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itchFamily="34" charset="0"/>
                          <a:cs typeface="Calibri" pitchFamily="34" charset="0"/>
                        </a:rPr>
                        <a:t>Eine aus der EF fortgeführte Gesellschaftswissenschaft </a:t>
                      </a: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Calibri" pitchFamily="34" charset="0"/>
                          <a:cs typeface="Calibri" pitchFamily="34" charset="0"/>
                        </a:rPr>
                        <a:t>Geschichte</a:t>
                      </a: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de-DE" sz="2000" b="0" i="1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Calibri" pitchFamily="34" charset="0"/>
                          <a:cs typeface="Calibri" pitchFamily="34" charset="0"/>
                        </a:rPr>
                        <a:t>bili</a:t>
                      </a: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Calibri" pitchFamily="34" charset="0"/>
                          <a:cs typeface="Calibri" pitchFamily="34" charset="0"/>
                        </a:rPr>
                        <a:t>Sozialwissenschaft</a:t>
                      </a: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Erdkunde</a:t>
                      </a: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de-DE" sz="2000" b="0" i="1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bili</a:t>
                      </a: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de-DE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Erziehungsw</a:t>
                      </a: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Philosophie)</a:t>
                      </a:r>
                      <a:endParaRPr kumimoji="0" lang="de-DE" sz="20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34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AF III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itchFamily="34" charset="0"/>
                          <a:cs typeface="Calibri" pitchFamily="34" charset="0"/>
                        </a:rPr>
                        <a:t>Mathematik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87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itchFamily="34" charset="0"/>
                          <a:cs typeface="Calibri" pitchFamily="34" charset="0"/>
                        </a:rPr>
                        <a:t>Eine aus der EF fortgeführte klassische Naturwissenschaft</a:t>
                      </a: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(Biologie </a:t>
                      </a:r>
                      <a:r>
                        <a:rPr kumimoji="0" lang="de-DE" sz="2000" b="0" i="1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bili</a:t>
                      </a: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Physik, Chemie), Informatik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93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Calibri" pitchFamily="34" charset="0"/>
                          <a:cs typeface="Calibri" pitchFamily="34" charset="0"/>
                        </a:rPr>
                        <a:t>ev. / kath. Religionslehre</a:t>
                      </a: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Calibri" pitchFamily="34" charset="0"/>
                          <a:cs typeface="Calibri" pitchFamily="34" charset="0"/>
                        </a:rPr>
                        <a:t> / ggf. ersatzweise </a:t>
                      </a: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Calibri" pitchFamily="34" charset="0"/>
                          <a:cs typeface="Calibri" pitchFamily="34" charset="0"/>
                        </a:rPr>
                        <a:t>Philosophie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7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itchFamily="34" charset="0"/>
                          <a:cs typeface="Calibri" pitchFamily="34" charset="0"/>
                        </a:rPr>
                        <a:t>Sport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Optional: Projektkurse Q1, weitere Fächer </a:t>
                      </a:r>
                      <a:endParaRPr lang="de-D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AD524B6D-F9D9-11F7-B285-E98A4222F285}"/>
              </a:ext>
            </a:extLst>
          </p:cNvPr>
          <p:cNvSpPr/>
          <p:nvPr/>
        </p:nvSpPr>
        <p:spPr>
          <a:xfrm>
            <a:off x="9464040" y="1705775"/>
            <a:ext cx="2595880" cy="1667154"/>
          </a:xfrm>
          <a:prstGeom prst="roundRect">
            <a:avLst/>
          </a:prstGeom>
          <a:noFill/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>
                <a:solidFill>
                  <a:schemeClr val="tx1"/>
                </a:solidFill>
                <a:highlight>
                  <a:srgbClr val="FFFF00"/>
                </a:highlight>
              </a:rPr>
              <a:t>Eine weitere Fremdsprache</a:t>
            </a:r>
          </a:p>
          <a:p>
            <a:pPr algn="ctr"/>
            <a:r>
              <a:rPr lang="de-DE" sz="2000">
                <a:solidFill>
                  <a:schemeClr val="tx1"/>
                </a:solidFill>
                <a:highlight>
                  <a:srgbClr val="FFFF00"/>
                </a:highlight>
              </a:rPr>
              <a:t>ODER</a:t>
            </a:r>
          </a:p>
          <a:p>
            <a:pPr algn="ctr"/>
            <a:r>
              <a:rPr lang="de-DE" sz="2000">
                <a:solidFill>
                  <a:schemeClr val="tx1"/>
                </a:solidFill>
                <a:highlight>
                  <a:srgbClr val="FFFF00"/>
                </a:highlight>
              </a:rPr>
              <a:t>eine weitere Naturwissenschaft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3C84CCF6-CC97-4CDE-E516-205BB9C8C664}"/>
              </a:ext>
            </a:extLst>
          </p:cNvPr>
          <p:cNvSpPr/>
          <p:nvPr/>
        </p:nvSpPr>
        <p:spPr>
          <a:xfrm>
            <a:off x="9464040" y="3492031"/>
            <a:ext cx="2595880" cy="13644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>
                <a:solidFill>
                  <a:schemeClr val="tx1"/>
                </a:solidFill>
                <a:highlight>
                  <a:srgbClr val="00FF00"/>
                </a:highlight>
              </a:rPr>
              <a:t>Ge oder </a:t>
            </a:r>
            <a:r>
              <a:rPr lang="de-DE" sz="2000" err="1">
                <a:solidFill>
                  <a:schemeClr val="tx1"/>
                </a:solidFill>
                <a:highlight>
                  <a:srgbClr val="00FF00"/>
                </a:highlight>
              </a:rPr>
              <a:t>SoWi</a:t>
            </a:r>
            <a:r>
              <a:rPr lang="de-DE" sz="2000">
                <a:solidFill>
                  <a:schemeClr val="tx1"/>
                </a:solidFill>
                <a:highlight>
                  <a:srgbClr val="00FF00"/>
                </a:highlight>
              </a:rPr>
              <a:t> entweder bis Ende der Q1</a:t>
            </a:r>
            <a:r>
              <a:rPr lang="de-DE" sz="2000">
                <a:solidFill>
                  <a:schemeClr val="tx1"/>
                </a:solidFill>
              </a:rPr>
              <a:t> oder als ZK in der Q2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C11A4EBB-CEE0-D7FB-13FE-FF4A68A37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163464"/>
              </p:ext>
            </p:extLst>
          </p:nvPr>
        </p:nvGraphicFramePr>
        <p:xfrm>
          <a:off x="9479280" y="5069115"/>
          <a:ext cx="187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560">
                  <a:extLst>
                    <a:ext uri="{9D8B030D-6E8A-4147-A177-3AD203B41FA5}">
                      <a16:colId xmlns:a16="http://schemas.microsoft.com/office/drawing/2014/main" val="176728726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575706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>
                          <a:solidFill>
                            <a:schemeClr val="tx1"/>
                          </a:solidFill>
                        </a:rPr>
                        <a:t>bis Ende 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836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bis Ende Q1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182632"/>
                  </a:ext>
                </a:extLst>
              </a:tr>
            </a:tbl>
          </a:graphicData>
        </a:graphic>
      </p:graphicFrame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CE9AB8E8-E6A9-B500-2493-2EF2EEF05F95}"/>
              </a:ext>
            </a:extLst>
          </p:cNvPr>
          <p:cNvSpPr/>
          <p:nvPr/>
        </p:nvSpPr>
        <p:spPr>
          <a:xfrm>
            <a:off x="9464040" y="1324368"/>
            <a:ext cx="2595880" cy="3904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>
                <a:solidFill>
                  <a:schemeClr val="tx1"/>
                </a:solidFill>
              </a:rPr>
              <a:t>Schwerpunkt</a:t>
            </a:r>
          </a:p>
        </p:txBody>
      </p:sp>
    </p:spTree>
    <p:extLst>
      <p:ext uri="{BB962C8B-B14F-4D97-AF65-F5344CB8AC3E}">
        <p14:creationId xmlns:p14="http://schemas.microsoft.com/office/powerpoint/2010/main" val="2745582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B9F13-CFE9-4F68-25E3-CD0C34FA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Folgekursprinzip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1226DE-C932-71C5-AAD5-4B0EEFA74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de-DE" dirty="0"/>
          </a:p>
          <a:p>
            <a:r>
              <a:rPr lang="de-DE" dirty="0"/>
              <a:t>In der Q-Phase können nur Kurse gewählt werden, die schon in der EF belegt wurden.</a:t>
            </a:r>
          </a:p>
          <a:p>
            <a:endParaRPr lang="de-DE" b="1" dirty="0"/>
          </a:p>
          <a:p>
            <a:r>
              <a:rPr lang="de-DE" b="1" dirty="0"/>
              <a:t>Ausnahme: </a:t>
            </a:r>
            <a:endParaRPr lang="de-DE" dirty="0"/>
          </a:p>
          <a:p>
            <a:pPr lvl="1"/>
            <a:r>
              <a:rPr lang="de-DE" dirty="0"/>
              <a:t>Literatur (Q1)</a:t>
            </a:r>
            <a:endParaRPr lang="de-DE" dirty="0">
              <a:cs typeface="Calibri"/>
            </a:endParaRPr>
          </a:p>
          <a:p>
            <a:pPr lvl="1"/>
            <a:r>
              <a:rPr lang="de-DE" dirty="0"/>
              <a:t>Projektkurse (Q1)</a:t>
            </a:r>
          </a:p>
          <a:p>
            <a:pPr lvl="1"/>
            <a:r>
              <a:rPr lang="de-DE" dirty="0"/>
              <a:t>Zusatzkurse </a:t>
            </a:r>
            <a:r>
              <a:rPr lang="de-DE" dirty="0" err="1"/>
              <a:t>SoWi</a:t>
            </a:r>
            <a:r>
              <a:rPr lang="de-DE" dirty="0"/>
              <a:t> </a:t>
            </a:r>
            <a:r>
              <a:rPr lang="de-DE" b="1" dirty="0"/>
              <a:t>oder</a:t>
            </a:r>
            <a:r>
              <a:rPr lang="de-DE" dirty="0"/>
              <a:t> Geschichte (Q2)</a:t>
            </a:r>
            <a:endParaRPr lang="de-DE" dirty="0">
              <a:cs typeface="Calibri"/>
            </a:endParaRPr>
          </a:p>
          <a:p>
            <a:pPr marL="457200" lvl="1" indent="0">
              <a:buNone/>
            </a:pPr>
            <a:endParaRPr lang="de-DE" dirty="0">
              <a:cs typeface="Calibri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29909C-BD12-E760-327B-DCBD3317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128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DEFAF-338E-DC04-9DE7-97B5D608B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8DBD91-2419-8357-94F4-1227CCAF6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Pflichtbelegung Q-Phase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886FC0-FF96-2525-763C-08711FA1C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53493"/>
            <a:ext cx="10515600" cy="2558691"/>
          </a:xfrm>
        </p:spPr>
        <p:txBody>
          <a:bodyPr>
            <a:normAutofit lnSpcReduction="10000"/>
          </a:bodyPr>
          <a:lstStyle/>
          <a:p>
            <a:r>
              <a:rPr lang="de-DE" dirty="0"/>
              <a:t>Leistungskurse (LK): 5-stündig</a:t>
            </a:r>
          </a:p>
          <a:p>
            <a:r>
              <a:rPr lang="de-DE" dirty="0"/>
              <a:t>Grundkurse (GK): 3-stündig</a:t>
            </a:r>
          </a:p>
          <a:p>
            <a:r>
              <a:rPr lang="de-DE" dirty="0"/>
              <a:t>Ausnahmen in den GKs:</a:t>
            </a:r>
          </a:p>
          <a:p>
            <a:pPr lvl="1"/>
            <a:r>
              <a:rPr lang="de-DE" dirty="0"/>
              <a:t>Neueinsetzende Fremdsprache (4-stündig)</a:t>
            </a:r>
          </a:p>
          <a:p>
            <a:pPr lvl="1"/>
            <a:r>
              <a:rPr lang="de-DE" dirty="0"/>
              <a:t>Sport (2-stündig, zählt 3-stündig)</a:t>
            </a:r>
          </a:p>
          <a:p>
            <a:pPr lvl="1"/>
            <a:r>
              <a:rPr lang="de-DE" dirty="0"/>
              <a:t>Projektkurse</a:t>
            </a:r>
            <a:r>
              <a:rPr lang="de-DE" dirty="0">
                <a:sym typeface="Wingdings" pitchFamily="2" charset="2"/>
              </a:rPr>
              <a:t>: (2-stündig)</a:t>
            </a:r>
            <a:endParaRPr lang="de-DE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61CA8B-7DCB-11E9-017D-6D7E0164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35</a:t>
            </a:fld>
            <a:endParaRPr lang="de-DE"/>
          </a:p>
        </p:txBody>
      </p:sp>
      <p:sp>
        <p:nvSpPr>
          <p:cNvPr id="5" name="Oval 10">
            <a:extLst>
              <a:ext uri="{FF2B5EF4-FFF2-40B4-BE49-F238E27FC236}">
                <a16:creationId xmlns:a16="http://schemas.microsoft.com/office/drawing/2014/main" id="{F4E76755-EEEA-5E84-2DFC-33D2FC1AA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44" y="1470009"/>
            <a:ext cx="4034714" cy="123931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30528E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rgbClr val="334A8E"/>
                </a:solidFill>
                <a:latin typeface="+mn-lt"/>
                <a:cs typeface="+mn-cs"/>
              </a:rPr>
              <a:t>2 Leistungskurse (LK)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rgbClr val="334A8E"/>
                </a:solidFill>
                <a:latin typeface="+mn-lt"/>
                <a:cs typeface="+mn-cs"/>
              </a:rPr>
              <a:t>7 Grundkurse (GK)</a:t>
            </a:r>
          </a:p>
        </p:txBody>
      </p:sp>
      <p:sp>
        <p:nvSpPr>
          <p:cNvPr id="7" name="Plus 6">
            <a:extLst>
              <a:ext uri="{FF2B5EF4-FFF2-40B4-BE49-F238E27FC236}">
                <a16:creationId xmlns:a16="http://schemas.microsoft.com/office/drawing/2014/main" id="{4887F459-7695-BA3A-37FC-052EA91FBE19}"/>
              </a:ext>
            </a:extLst>
          </p:cNvPr>
          <p:cNvSpPr/>
          <p:nvPr/>
        </p:nvSpPr>
        <p:spPr>
          <a:xfrm>
            <a:off x="5709313" y="1691697"/>
            <a:ext cx="773373" cy="859809"/>
          </a:xfrm>
          <a:prstGeom prst="mathPlu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565DF7E-E268-E888-9A75-E5E2425D79FC}"/>
              </a:ext>
            </a:extLst>
          </p:cNvPr>
          <p:cNvSpPr/>
          <p:nvPr/>
        </p:nvSpPr>
        <p:spPr>
          <a:xfrm>
            <a:off x="7060444" y="1493773"/>
            <a:ext cx="3703091" cy="13176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rgbClr val="334A8E"/>
                </a:solidFill>
              </a:rPr>
              <a:t>1 weiterer</a:t>
            </a:r>
            <a:r>
              <a:rPr lang="de-DE" sz="2400" b="1" dirty="0">
                <a:solidFill>
                  <a:srgbClr val="334A8E"/>
                </a:solidFill>
                <a:latin typeface="+mn-lt"/>
                <a:cs typeface="+mn-cs"/>
              </a:rPr>
              <a:t> Grundkurs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u="sng" dirty="0">
                <a:solidFill>
                  <a:srgbClr val="334A8E"/>
                </a:solidFill>
                <a:latin typeface="+mn-lt"/>
                <a:cs typeface="+mn-cs"/>
              </a:rPr>
              <a:t>oder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rgbClr val="334A8E"/>
                </a:solidFill>
                <a:latin typeface="+mn-lt"/>
                <a:cs typeface="+mn-cs"/>
              </a:rPr>
              <a:t>1 Projektkurs (in Q1)</a:t>
            </a:r>
          </a:p>
        </p:txBody>
      </p:sp>
    </p:spTree>
    <p:extLst>
      <p:ext uri="{BB962C8B-B14F-4D97-AF65-F5344CB8AC3E}">
        <p14:creationId xmlns:p14="http://schemas.microsoft.com/office/powerpoint/2010/main" val="3025759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EE267-7A5D-9FAB-6163-D5CB5186F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D597C-9CC9-868C-A799-5FCA7F6A3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084" y="365126"/>
            <a:ext cx="9729716" cy="919098"/>
          </a:xfrm>
        </p:spPr>
        <p:txBody>
          <a:bodyPr/>
          <a:lstStyle/>
          <a:p>
            <a:pPr algn="ctr"/>
            <a:r>
              <a:rPr lang="de-DE" dirty="0"/>
              <a:t>Wahl der Leistungskurse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3C0D33-D2E1-255E-4B88-DE6363BC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36</a:t>
            </a:fld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67DC3C5-EFB1-A083-6D16-51DC15821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96" y="1734018"/>
            <a:ext cx="4752703" cy="40292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cs typeface="Calibri"/>
              </a:rPr>
              <a:t>Beratung durch Fachlehrkräfte der Einführungsphase</a:t>
            </a:r>
          </a:p>
          <a:p>
            <a:r>
              <a:rPr lang="de-DE" dirty="0">
                <a:cs typeface="Calibri"/>
              </a:rPr>
              <a:t>Kenntnisnahme der Einschätzung der Fachlehrkräfte </a:t>
            </a:r>
          </a:p>
          <a:p>
            <a:r>
              <a:rPr lang="de-DE" dirty="0">
                <a:cs typeface="Calibri"/>
              </a:rPr>
              <a:t>Dokumentationsbogen bei der individuellen Abschlussberatung vorlegen</a:t>
            </a:r>
            <a:endParaRPr lang="de-DE" dirty="0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de-DE" dirty="0">
              <a:highlight>
                <a:srgbClr val="FFFF00"/>
              </a:highlight>
              <a:ea typeface="Calibri"/>
              <a:cs typeface="Calibri"/>
            </a:endParaRPr>
          </a:p>
          <a:p>
            <a:endParaRPr lang="de-DE" dirty="0">
              <a:cs typeface="Calibri"/>
            </a:endParaRP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B9A1D7-DDD3-4F24-288A-4C240F106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1094727"/>
            <a:ext cx="5870842" cy="49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13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2EE78-BEA6-8708-191D-F2FA333D9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Notenpunkte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BFFF7D-7C8B-9224-1683-E73923E85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C8812C-4E73-EE70-397A-53882F65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37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803BC94-64CC-02BB-199D-289758999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153"/>
          <a:stretch/>
        </p:blipFill>
        <p:spPr>
          <a:xfrm>
            <a:off x="924072" y="2632022"/>
            <a:ext cx="2805491" cy="254048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6BD801E-21B3-4D44-6D54-6525D833135D}"/>
              </a:ext>
            </a:extLst>
          </p:cNvPr>
          <p:cNvGrpSpPr/>
          <p:nvPr/>
        </p:nvGrpSpPr>
        <p:grpSpPr>
          <a:xfrm>
            <a:off x="3998331" y="2632022"/>
            <a:ext cx="3275926" cy="2540480"/>
            <a:chOff x="3860609" y="3450888"/>
            <a:chExt cx="2805492" cy="2229551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3637098-6D85-3A9A-1E32-0F45B28AE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313"/>
            <a:stretch/>
          </p:blipFill>
          <p:spPr>
            <a:xfrm>
              <a:off x="3860609" y="3450888"/>
              <a:ext cx="2805491" cy="602497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C926569-0999-3FE1-0811-4427AACC2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0518" b="33321"/>
            <a:stretch/>
          </p:blipFill>
          <p:spPr>
            <a:xfrm>
              <a:off x="3860610" y="4053385"/>
              <a:ext cx="2805491" cy="1627054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33FB186-1FE1-4DA4-24BC-39BC0BF55B13}"/>
              </a:ext>
            </a:extLst>
          </p:cNvPr>
          <p:cNvGrpSpPr/>
          <p:nvPr/>
        </p:nvGrpSpPr>
        <p:grpSpPr>
          <a:xfrm>
            <a:off x="7543024" y="2632022"/>
            <a:ext cx="3275925" cy="3113685"/>
            <a:chOff x="8610600" y="3004412"/>
            <a:chExt cx="2805491" cy="267602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EB5B7C6-8E5D-9F2D-94D0-2A34288DE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6676" b="-16"/>
            <a:stretch/>
          </p:blipFill>
          <p:spPr>
            <a:xfrm>
              <a:off x="8610601" y="3606908"/>
              <a:ext cx="2805490" cy="2073528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BC215FA-9B9C-A161-EF45-39F16A40C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313"/>
            <a:stretch/>
          </p:blipFill>
          <p:spPr>
            <a:xfrm>
              <a:off x="8610600" y="3004412"/>
              <a:ext cx="2805491" cy="602497"/>
            </a:xfrm>
            <a:prstGeom prst="rect">
              <a:avLst/>
            </a:prstGeom>
          </p:spPr>
        </p:pic>
      </p:grp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775EBB10-5D47-3ECE-79A7-D42B38EC248D}"/>
              </a:ext>
            </a:extLst>
          </p:cNvPr>
          <p:cNvSpPr/>
          <p:nvPr/>
        </p:nvSpPr>
        <p:spPr>
          <a:xfrm>
            <a:off x="7659260" y="1541948"/>
            <a:ext cx="3043451" cy="7376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34A8E"/>
                </a:solidFill>
              </a:rPr>
              <a:t>Defizit:</a:t>
            </a:r>
          </a:p>
          <a:p>
            <a:pPr algn="ctr"/>
            <a:r>
              <a:rPr lang="de-DE" sz="2400" dirty="0">
                <a:solidFill>
                  <a:srgbClr val="334A8E"/>
                </a:solidFill>
              </a:rPr>
              <a:t>weniger als 5 Punkte</a:t>
            </a:r>
          </a:p>
        </p:txBody>
      </p:sp>
    </p:spTree>
    <p:extLst>
      <p:ext uri="{BB962C8B-B14F-4D97-AF65-F5344CB8AC3E}">
        <p14:creationId xmlns:p14="http://schemas.microsoft.com/office/powerpoint/2010/main" val="1412906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6D90C-0CD0-87DD-00C3-424FFDA52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5FEFC-527B-77C6-87F8-733579A87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Schriftlichkeit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5D3B7A-290A-F51D-E15B-2AC4AE9EE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6507"/>
            <a:ext cx="10515600" cy="39979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de-DE" dirty="0"/>
              <a:t>Alle 4 Abiturfächer</a:t>
            </a:r>
          </a:p>
          <a:p>
            <a:r>
              <a:rPr lang="de-DE" dirty="0"/>
              <a:t>Deutsch, Mathematik, eine Fremdsprache (auf jeden Fall die neueinsetzende Fremdsprache)</a:t>
            </a:r>
          </a:p>
          <a:p>
            <a:r>
              <a:rPr lang="de-DE" dirty="0"/>
              <a:t>Weitere Fremdsprache ODER eine Naturwissenschaft (je nach Schwerpunkt)</a:t>
            </a:r>
          </a:p>
          <a:p>
            <a:r>
              <a:rPr lang="de-DE" dirty="0"/>
              <a:t>Ausnahme Q2.2: nur die ersten drei Abiturfächer</a:t>
            </a:r>
          </a:p>
          <a:p>
            <a:r>
              <a:rPr lang="de-DE"/>
              <a:t>Wichtig für die Q-Phase: </a:t>
            </a:r>
            <a:endParaRPr lang="de-DE">
              <a:ea typeface="Calibri"/>
              <a:cs typeface="Calibri"/>
            </a:endParaRPr>
          </a:p>
          <a:p>
            <a:pPr lvl="1"/>
            <a:r>
              <a:rPr lang="de-DE" dirty="0"/>
              <a:t>ein mündliches Fach kann später nicht schriftlich belegt werden</a:t>
            </a:r>
          </a:p>
          <a:p>
            <a:pPr lvl="1"/>
            <a:r>
              <a:rPr lang="de-DE" dirty="0"/>
              <a:t>ein schriftliches Fach kann später mündlich belegt werden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F4689D-FFB4-CE53-A996-486070E1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38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35870D-BF87-53AE-5CB6-E842E14A12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792605" y="513702"/>
            <a:ext cx="1861446" cy="23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3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D8BA4-E1F6-0642-1849-ADFFA3F65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2D663-C78C-A54C-5773-B1BF3E8BF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Neue Fächer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C475FF-F59F-0144-884D-2F323601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39</a:t>
            </a:fld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F6792E5-9C16-BCFC-7FD9-7B93D1855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0117"/>
            <a:ext cx="10515600" cy="245859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de-DE" dirty="0"/>
          </a:p>
          <a:p>
            <a:r>
              <a:rPr lang="de-DE">
                <a:cs typeface="Calibri"/>
              </a:rPr>
              <a:t>4 Projektkurse im Angebot</a:t>
            </a:r>
            <a:endParaRPr lang="de-DE">
              <a:ea typeface="Calibri"/>
              <a:cs typeface="Calibri"/>
            </a:endParaRPr>
          </a:p>
          <a:p>
            <a:r>
              <a:rPr lang="de-DE" dirty="0">
                <a:cs typeface="Calibri"/>
              </a:rPr>
              <a:t>Literatur / Theater oder Literatur / Film (nur in Q1, keine Fortsetzung mit Kunst oder Musik)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8622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721CE-2724-3BAF-DCEA-CE540D85B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0E324-2129-566D-2952-7258CEAC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046" y="365126"/>
            <a:ext cx="9681754" cy="919098"/>
          </a:xfrm>
        </p:spPr>
        <p:txBody>
          <a:bodyPr/>
          <a:lstStyle/>
          <a:p>
            <a:pPr algn="ctr"/>
            <a:r>
              <a:rPr lang="de-DE" dirty="0"/>
              <a:t>Projektkurs oder Facharbeit?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CB2B95-15AA-F5F4-9382-370437DBA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4</a:t>
            </a:fld>
            <a:endParaRPr lang="de-DE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93566CD2-E564-E234-6C03-D7337791E27B}"/>
              </a:ext>
            </a:extLst>
          </p:cNvPr>
          <p:cNvSpPr/>
          <p:nvPr/>
        </p:nvSpPr>
        <p:spPr>
          <a:xfrm>
            <a:off x="852714" y="1816309"/>
            <a:ext cx="4947194" cy="39979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 algn="ctr">
              <a:buNone/>
            </a:pPr>
            <a:r>
              <a:rPr lang="de-DE" sz="2800" b="1" dirty="0">
                <a:solidFill>
                  <a:srgbClr val="334A8E"/>
                </a:solidFill>
              </a:rPr>
              <a:t>Projektkurs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334A8E"/>
                </a:solidFill>
              </a:rPr>
              <a:t>2-stündig in Q1.1 - Q1.2</a:t>
            </a:r>
            <a:endParaRPr lang="de-DE" dirty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334A8E"/>
                </a:solidFill>
              </a:rPr>
              <a:t>Bewertung: Ende Q1.2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334A8E"/>
                </a:solidFill>
              </a:rPr>
              <a:t>Bewertungsgrundlage: Projektdokumentation, Präsentation, Projektarbeit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334A8E"/>
              </a:solidFill>
            </a:endParaRP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4B232B3C-D681-7767-8619-C74147868392}"/>
              </a:ext>
            </a:extLst>
          </p:cNvPr>
          <p:cNvSpPr/>
          <p:nvPr/>
        </p:nvSpPr>
        <p:spPr>
          <a:xfrm>
            <a:off x="6137003" y="1816309"/>
            <a:ext cx="4947194" cy="39979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 algn="ctr">
              <a:buNone/>
            </a:pPr>
            <a:r>
              <a:rPr lang="de-DE" sz="2800" b="1" dirty="0">
                <a:solidFill>
                  <a:srgbClr val="334A8E"/>
                </a:solidFill>
              </a:rPr>
              <a:t>Facharbeit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334A8E"/>
                </a:solidFill>
              </a:rPr>
              <a:t>wissenschaftspropädeu</a:t>
            </a:r>
            <a:r>
              <a:rPr lang="de-DE" sz="2800" dirty="0">
                <a:solidFill>
                  <a:srgbClr val="334A8E"/>
                </a:solidFill>
              </a:rPr>
              <a:t>-tische Arbeit</a:t>
            </a:r>
            <a:endParaRPr lang="de-DE" sz="2800" dirty="0">
              <a:solidFill>
                <a:srgbClr val="334A8E"/>
              </a:solidFill>
              <a:ea typeface="Calibri"/>
              <a:cs typeface="Calibri"/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334A8E"/>
                </a:solidFill>
              </a:rPr>
              <a:t>ersetzt eine Klausur in einem schriftlichen GK in Q1.2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334A8E"/>
                </a:solidFill>
              </a:rPr>
              <a:t>Bewertungsgrundlage: Arbeit und Gespräch</a:t>
            </a:r>
            <a:endParaRPr lang="de-DE" sz="2800" dirty="0">
              <a:solidFill>
                <a:srgbClr val="334A8E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391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6BEAE-A9F8-7E51-9A8B-FE94307CF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3412F-0B4A-801B-2185-E90CF781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Angebotene Sportprofile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91797-0489-45A4-0821-131CFD68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40</a:t>
            </a:fld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18DDA16-73ED-6DBE-873B-DEFD32EC4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019"/>
            <a:ext cx="10515600" cy="457287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de-DE" dirty="0"/>
          </a:p>
          <a:p>
            <a:r>
              <a:rPr lang="de-DE" dirty="0">
                <a:cs typeface="Calibri"/>
              </a:rPr>
              <a:t>Fußball:</a:t>
            </a:r>
          </a:p>
          <a:p>
            <a:pPr lvl="1"/>
            <a:r>
              <a:rPr lang="de-DE" dirty="0">
                <a:cs typeface="Calibri"/>
              </a:rPr>
              <a:t>Fußball, Badminton, Leichtathletik, Ausdauer</a:t>
            </a:r>
          </a:p>
          <a:p>
            <a:r>
              <a:rPr lang="de-DE" dirty="0">
                <a:cs typeface="Calibri"/>
              </a:rPr>
              <a:t>Schwimmen:</a:t>
            </a:r>
          </a:p>
          <a:p>
            <a:pPr lvl="1"/>
            <a:r>
              <a:rPr lang="de-DE" dirty="0">
                <a:cs typeface="Calibri"/>
              </a:rPr>
              <a:t>Schwimmen, Badminton, Basketball</a:t>
            </a:r>
          </a:p>
          <a:p>
            <a:pPr lvl="1"/>
            <a:r>
              <a:rPr lang="de-DE" dirty="0">
                <a:cs typeface="Calibri"/>
              </a:rPr>
              <a:t>Ausdauer, Rettungsschwimmen</a:t>
            </a:r>
            <a:endParaRPr lang="de-DE" dirty="0">
              <a:ea typeface="Calibri"/>
              <a:cs typeface="Calibri"/>
            </a:endParaRPr>
          </a:p>
          <a:p>
            <a:r>
              <a:rPr lang="de-DE" dirty="0">
                <a:cs typeface="Calibri"/>
              </a:rPr>
              <a:t>Fitness</a:t>
            </a:r>
          </a:p>
          <a:p>
            <a:pPr lvl="1"/>
            <a:r>
              <a:rPr lang="de-DE" dirty="0">
                <a:cs typeface="Calibri"/>
              </a:rPr>
              <a:t>Fitness (allgemein, Le Parkour, </a:t>
            </a:r>
            <a:r>
              <a:rPr lang="de-DE" dirty="0" err="1">
                <a:cs typeface="Calibri"/>
              </a:rPr>
              <a:t>CrossFit</a:t>
            </a:r>
            <a:r>
              <a:rPr lang="de-DE" dirty="0">
                <a:cs typeface="Calibri"/>
              </a:rPr>
              <a:t>, </a:t>
            </a:r>
            <a:r>
              <a:rPr lang="de-DE" dirty="0" err="1">
                <a:cs typeface="Calibri"/>
              </a:rPr>
              <a:t>Tae</a:t>
            </a:r>
            <a:r>
              <a:rPr lang="de-DE" dirty="0">
                <a:cs typeface="Calibri"/>
              </a:rPr>
              <a:t> Bo), Leichtathletik, Ausdauer</a:t>
            </a:r>
          </a:p>
          <a:p>
            <a:r>
              <a:rPr lang="de-DE" dirty="0">
                <a:cs typeface="Calibri"/>
              </a:rPr>
              <a:t>Gymnastik / Tanz:</a:t>
            </a:r>
          </a:p>
          <a:p>
            <a:pPr lvl="1"/>
            <a:r>
              <a:rPr lang="de-DE" dirty="0">
                <a:cs typeface="Calibri"/>
              </a:rPr>
              <a:t>Gymnastik/Tanz, Badminton, Basketball, Ausdauer</a:t>
            </a:r>
            <a:endParaRPr lang="de-DE" dirty="0">
              <a:ea typeface="Calibri"/>
              <a:cs typeface="Calibri"/>
            </a:endParaRP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F8BB79-7B35-FB4B-FEB5-668CEBF2F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1128" y="1431019"/>
            <a:ext cx="1362375" cy="17399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DE652E-F177-2280-3EE0-EF577FECA2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0831" y="2717841"/>
            <a:ext cx="1373063" cy="17142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50BF067-908C-340E-1F5B-F5926BF3E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219" y="2866809"/>
            <a:ext cx="2005581" cy="141631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74C4156-0DA7-057A-3592-F38F936D5B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2105" y="4532312"/>
            <a:ext cx="13081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18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4B751-5C74-990C-B2DA-097C8B9A4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ACECEE-BC2A-48D4-EBAE-209B681C9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Besondere Lernleistung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861765-A809-8259-7EF6-36956117F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020"/>
            <a:ext cx="10515600" cy="4925330"/>
          </a:xfrm>
        </p:spPr>
        <p:txBody>
          <a:bodyPr>
            <a:normAutofit/>
          </a:bodyPr>
          <a:lstStyle/>
          <a:p>
            <a:r>
              <a:rPr lang="de-DE" dirty="0"/>
              <a:t>Grundlage:</a:t>
            </a:r>
          </a:p>
          <a:p>
            <a:pPr lvl="1"/>
            <a:r>
              <a:rPr lang="de-DE" dirty="0"/>
              <a:t>Ein umfassender Beitrag aus einem von den Ländern geförderten Wettbewerb</a:t>
            </a:r>
          </a:p>
          <a:p>
            <a:pPr lvl="1"/>
            <a:r>
              <a:rPr lang="de-DE" dirty="0"/>
              <a:t>Die Ergebnisse eines Projektkurses</a:t>
            </a:r>
          </a:p>
          <a:p>
            <a:pPr lvl="1"/>
            <a:r>
              <a:rPr lang="de-DE" dirty="0"/>
              <a:t>Die Ergebnisse eines individuellen, umfassenden fachlichen oder fachübergreifenden Projektes	</a:t>
            </a:r>
          </a:p>
          <a:p>
            <a:r>
              <a:rPr lang="de-DE" dirty="0"/>
              <a:t>Spätestens Beginn der Q2 anmelden</a:t>
            </a:r>
          </a:p>
          <a:p>
            <a:r>
              <a:rPr lang="de-DE" dirty="0"/>
              <a:t>Rücktritt bis vor dem Ende der Q2.2 möglich</a:t>
            </a:r>
          </a:p>
          <a:p>
            <a:r>
              <a:rPr lang="de-DE" dirty="0"/>
              <a:t>Wird wie ein 5. Abiturfach gewertet</a:t>
            </a:r>
          </a:p>
          <a:p>
            <a:pPr marL="0" indent="0">
              <a:buNone/>
            </a:pPr>
            <a:endParaRPr lang="de-DE" sz="1600" dirty="0"/>
          </a:p>
          <a:p>
            <a:pPr marL="0" indent="0" algn="r">
              <a:buNone/>
            </a:pPr>
            <a:r>
              <a:rPr lang="de-DE" sz="1600" dirty="0"/>
              <a:t>Quelle: </a:t>
            </a:r>
            <a:r>
              <a:rPr lang="de-DE" sz="1600" dirty="0">
                <a:hlinkClick r:id="rId3"/>
              </a:rPr>
              <a:t>https://www.schulministerium.nrw/sites/default/files/documents/Merkblatt-zur-besonderen-Lernleistung.pd</a:t>
            </a:r>
            <a:r>
              <a:rPr lang="de-DE" sz="1600" dirty="0"/>
              <a:t> 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0D557E-DC4D-4FCD-F936-D131DC21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43490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3B567-757B-5374-3847-D6BC1E3E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    Wahl der vier Abiturfächer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D68B67-F69C-F938-B611-7DD1417FA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0919"/>
            <a:ext cx="10515600" cy="32774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de-DE" sz="2800" dirty="0">
                <a:solidFill>
                  <a:srgbClr val="FF0000"/>
                </a:solidFill>
                <a:latin typeface="Calibri"/>
                <a:cs typeface="Calibri"/>
              </a:rPr>
              <a:t>Zwei</a:t>
            </a:r>
            <a:r>
              <a:rPr lang="de-DE" dirty="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rPr>
              <a:t> </a:t>
            </a:r>
            <a:r>
              <a:rPr lang="de-DE" sz="2800" dirty="0">
                <a:latin typeface="Calibri"/>
                <a:cs typeface="Calibri"/>
              </a:rPr>
              <a:t>Fächer aus dem Kanon</a:t>
            </a:r>
            <a:r>
              <a:rPr lang="de-DE" dirty="0">
                <a:latin typeface="Calibri"/>
                <a:cs typeface="Calibri"/>
              </a:rPr>
              <a:t> </a:t>
            </a:r>
            <a:r>
              <a:rPr lang="de-DE" sz="2800" dirty="0">
                <a:solidFill>
                  <a:srgbClr val="FF0000"/>
                </a:solidFill>
                <a:latin typeface="Calibri"/>
                <a:cs typeface="Calibri"/>
              </a:rPr>
              <a:t>„Deutsch, Mathematik, Fremdsprache“</a:t>
            </a:r>
          </a:p>
          <a:p>
            <a:pPr>
              <a:spcBef>
                <a:spcPct val="20000"/>
              </a:spcBef>
              <a:defRPr/>
            </a:pPr>
            <a:r>
              <a:rPr lang="de-DE" sz="2800" dirty="0">
                <a:latin typeface="Calibri"/>
                <a:cs typeface="Calibri"/>
              </a:rPr>
              <a:t>Abdeckung aller </a:t>
            </a:r>
            <a:r>
              <a:rPr lang="de-DE" sz="2800" dirty="0">
                <a:solidFill>
                  <a:srgbClr val="FF0000"/>
                </a:solidFill>
                <a:latin typeface="Calibri"/>
                <a:cs typeface="Calibri"/>
              </a:rPr>
              <a:t>drei Aufgabenfelder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</a:rPr>
              <a:t> </a:t>
            </a:r>
            <a:endParaRPr lang="de-DE" sz="2800" dirty="0">
              <a:solidFill>
                <a:srgbClr val="FF0000"/>
              </a:solidFill>
              <a:latin typeface="Calibri" pitchFamily="34" charset="0"/>
              <a:cs typeface="Calibri"/>
            </a:endParaRP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de-DE" dirty="0">
                <a:solidFill>
                  <a:srgbClr val="FF0000"/>
                </a:solidFill>
                <a:latin typeface="Calibri"/>
                <a:cs typeface="Calibri"/>
              </a:rPr>
              <a:t>   </a:t>
            </a:r>
            <a:r>
              <a:rPr lang="de-DE" sz="2800" dirty="0">
                <a:latin typeface="Calibri"/>
                <a:cs typeface="Calibri"/>
              </a:rPr>
              <a:t>(Kunst oder Musik decken das Aufgabenfeld I alleine nicht ab.)</a:t>
            </a:r>
          </a:p>
          <a:p>
            <a:pPr>
              <a:spcBef>
                <a:spcPct val="20000"/>
              </a:spcBef>
              <a:defRPr/>
            </a:pPr>
            <a:r>
              <a:rPr lang="de-DE" sz="2800" dirty="0">
                <a:latin typeface="Calibri"/>
                <a:cs typeface="Calibri"/>
              </a:rPr>
              <a:t>Erster Leistungskurs muss Deutsch, Mathematik, eine fortgeführte Fremdsprache oder eine </a:t>
            </a:r>
            <a:r>
              <a:rPr lang="de-DE" dirty="0">
                <a:latin typeface="Calibri"/>
                <a:cs typeface="Calibri"/>
              </a:rPr>
              <a:t>klassische Naturwissenschaft</a:t>
            </a:r>
            <a:r>
              <a:rPr lang="de-DE" sz="2800" dirty="0">
                <a:latin typeface="Calibri"/>
                <a:cs typeface="Calibri"/>
              </a:rPr>
              <a:t> sein.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de-DE" sz="2800" dirty="0">
                <a:latin typeface="Calibri"/>
                <a:cs typeface="Calibri"/>
              </a:rPr>
              <a:t>2 Grundkurse und 2 Leistungskurse müssen ab JS EF.1 angewählt und ab JS Q1.1 schriftlich belegt sein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54EA77-6039-16A3-F5BD-A27D663A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187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D5AD7-917D-6B42-4AFA-416B6A06E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4F1EA-1375-0DBF-D443-0B30559E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/>
              <a:t>Bedingungen für die Wahl </a:t>
            </a:r>
            <a:br>
              <a:rPr lang="de-DE"/>
            </a:br>
            <a:r>
              <a:rPr lang="de-DE"/>
              <a:t>der Abiturfächer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73A295-3804-B1E9-D9DA-D9377F9E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43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C91666B-18D8-4147-DA12-7A72C1A3F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623"/>
            <a:ext cx="10515600" cy="3905269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Originalfoto aus einer Vorabitur-Klausur in Mathematik</a:t>
            </a:r>
          </a:p>
          <a:p>
            <a:endParaRPr lang="de-DE" dirty="0"/>
          </a:p>
        </p:txBody>
      </p:sp>
      <p:pic>
        <p:nvPicPr>
          <p:cNvPr id="9" name="Inhaltsplatzhalter 5" descr="Ein Bild, das Text, Schrift, Handschrift, Reihe enthält.&#10;&#10;KI-generierte Inhalte können fehlerhaft sein.">
            <a:extLst>
              <a:ext uri="{FF2B5EF4-FFF2-40B4-BE49-F238E27FC236}">
                <a16:creationId xmlns:a16="http://schemas.microsoft.com/office/drawing/2014/main" id="{E66911A4-656A-4921-8C42-5829D4E05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08717"/>
            <a:ext cx="10515600" cy="260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34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0FA9C-9DFD-5200-385C-9D30BE487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5394B-3134-C7C1-F901-89128804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50898"/>
          </a:xfrm>
        </p:spPr>
        <p:txBody>
          <a:bodyPr>
            <a:normAutofit/>
          </a:bodyPr>
          <a:lstStyle/>
          <a:p>
            <a:pPr algn="ctr"/>
            <a:r>
              <a:rPr lang="de-DE"/>
              <a:t>Bedingungen für die Wahl </a:t>
            </a:r>
            <a:br>
              <a:rPr lang="de-DE"/>
            </a:br>
            <a:r>
              <a:rPr lang="de-DE"/>
              <a:t>der Abiturfächer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DC056B-1196-1643-BDB8-30F26659A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840"/>
            <a:ext cx="10515600" cy="3982052"/>
          </a:xfrm>
        </p:spPr>
        <p:txBody>
          <a:bodyPr/>
          <a:lstStyle/>
          <a:p>
            <a:pPr marL="0" indent="0">
              <a:buNone/>
            </a:pPr>
            <a:r>
              <a:rPr lang="de-DE"/>
              <a:t>Unmögliche LK-Kombinationen:</a:t>
            </a:r>
          </a:p>
          <a:p>
            <a:pPr lvl="1"/>
            <a:r>
              <a:rPr lang="de-DE"/>
              <a:t>Zwei Naturwissenschaften</a:t>
            </a:r>
          </a:p>
          <a:p>
            <a:pPr lvl="1"/>
            <a:r>
              <a:rPr lang="de-DE"/>
              <a:t>Zwei Gesellschaftswissenschaften</a:t>
            </a:r>
          </a:p>
          <a:p>
            <a:pPr lvl="1"/>
            <a:r>
              <a:rPr lang="de-DE"/>
              <a:t>Kunst und eine Naturwissenschaft</a:t>
            </a:r>
          </a:p>
          <a:p>
            <a:pPr lvl="1"/>
            <a:r>
              <a:rPr lang="de-DE"/>
              <a:t>Informatik und eine Gesellschaftswissenschaft</a:t>
            </a:r>
          </a:p>
          <a:p>
            <a:pPr marL="0" indent="0">
              <a:buNone/>
            </a:pPr>
            <a:r>
              <a:rPr lang="de-DE"/>
              <a:t>Kombinationen, die Mathematik als Abiturfach bedingen:</a:t>
            </a:r>
          </a:p>
          <a:p>
            <a:pPr lvl="1"/>
            <a:r>
              <a:rPr lang="de-DE"/>
              <a:t>Kunst-LK</a:t>
            </a:r>
          </a:p>
          <a:p>
            <a:pPr lvl="1"/>
            <a:r>
              <a:rPr lang="de-DE"/>
              <a:t>Zwei Fremdsprachen-LKs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C42756-2A65-EB95-B284-94BE5D1F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612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E9F5F-C022-E402-6598-CC408A3D2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4A71E-1ED1-8344-1464-1D123DF7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Abiturzulassung – Block 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549336-9747-06D0-E78E-02F8E9D15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840"/>
            <a:ext cx="10515600" cy="3982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Block I:</a:t>
            </a:r>
            <a:r>
              <a:rPr lang="de-DE" dirty="0"/>
              <a:t> Es müssen 35 – 40 Kurse eingebracht werden</a:t>
            </a:r>
          </a:p>
          <a:p>
            <a:pPr marL="0" indent="0" algn="l" eaLnBrk="1" fontAlgn="auto" hangingPunct="1">
              <a:spcAft>
                <a:spcPts val="0"/>
              </a:spcAft>
              <a:buNone/>
              <a:tabLst>
                <a:tab pos="3584575" algn="l"/>
              </a:tabLst>
              <a:defRPr/>
            </a:pPr>
            <a:r>
              <a:rPr lang="de-DE" sz="2800" dirty="0">
                <a:solidFill>
                  <a:srgbClr val="30528E"/>
                </a:solidFill>
              </a:rPr>
              <a:t>Bei </a:t>
            </a:r>
            <a:r>
              <a:rPr lang="de-DE" sz="2800" b="1" dirty="0">
                <a:solidFill>
                  <a:srgbClr val="FF0000"/>
                </a:solidFill>
              </a:rPr>
              <a:t>Einbringung </a:t>
            </a:r>
            <a:r>
              <a:rPr lang="de-DE" sz="2800" dirty="0">
                <a:solidFill>
                  <a:srgbClr val="30528E"/>
                </a:solidFill>
              </a:rPr>
              <a:t>von:</a:t>
            </a:r>
          </a:p>
          <a:p>
            <a:pPr algn="l" eaLnBrk="1" fontAlgn="auto" hangingPunct="1">
              <a:spcAft>
                <a:spcPts val="0"/>
              </a:spcAft>
              <a:tabLst>
                <a:tab pos="3141663" algn="l"/>
              </a:tabLst>
              <a:defRPr/>
            </a:pPr>
            <a:r>
              <a:rPr lang="de-DE" sz="2800" b="1" dirty="0">
                <a:solidFill>
                  <a:srgbClr val="30528E"/>
                </a:solidFill>
              </a:rPr>
              <a:t>35 – 37 </a:t>
            </a:r>
            <a:r>
              <a:rPr lang="de-DE" sz="2800" dirty="0">
                <a:solidFill>
                  <a:srgbClr val="30528E"/>
                </a:solidFill>
              </a:rPr>
              <a:t>Kursen:	</a:t>
            </a:r>
            <a:r>
              <a:rPr lang="de-DE" sz="2800" b="1" dirty="0">
                <a:solidFill>
                  <a:srgbClr val="30528E"/>
                </a:solidFill>
              </a:rPr>
              <a:t>7</a:t>
            </a:r>
            <a:r>
              <a:rPr lang="de-DE" sz="2800" dirty="0">
                <a:solidFill>
                  <a:srgbClr val="30528E"/>
                </a:solidFill>
              </a:rPr>
              <a:t> Defizite, davon höchstens </a:t>
            </a:r>
            <a:r>
              <a:rPr lang="de-DE" sz="2800" b="1" dirty="0">
                <a:solidFill>
                  <a:srgbClr val="30528E"/>
                </a:solidFill>
              </a:rPr>
              <a:t>3 LK</a:t>
            </a:r>
            <a:r>
              <a:rPr lang="de-DE" sz="2800" dirty="0">
                <a:solidFill>
                  <a:srgbClr val="30528E"/>
                </a:solidFill>
              </a:rPr>
              <a:t>-Defizite</a:t>
            </a:r>
            <a:endParaRPr lang="de-DE" sz="2800" b="1" dirty="0">
              <a:solidFill>
                <a:srgbClr val="30528E"/>
              </a:solidFill>
            </a:endParaRPr>
          </a:p>
          <a:p>
            <a:pPr algn="l" eaLnBrk="1" fontAlgn="auto" hangingPunct="1">
              <a:spcAft>
                <a:spcPts val="0"/>
              </a:spcAft>
              <a:tabLst>
                <a:tab pos="3141663" algn="l"/>
              </a:tabLst>
              <a:defRPr/>
            </a:pPr>
            <a:r>
              <a:rPr lang="de-DE" sz="2800" b="1" dirty="0">
                <a:solidFill>
                  <a:srgbClr val="30528E"/>
                </a:solidFill>
              </a:rPr>
              <a:t>38 – 40 </a:t>
            </a:r>
            <a:r>
              <a:rPr lang="de-DE" sz="2800" dirty="0">
                <a:solidFill>
                  <a:srgbClr val="30528E"/>
                </a:solidFill>
              </a:rPr>
              <a:t>Kursen:	</a:t>
            </a:r>
            <a:r>
              <a:rPr lang="de-DE" sz="2800" b="1" dirty="0">
                <a:solidFill>
                  <a:srgbClr val="30528E"/>
                </a:solidFill>
              </a:rPr>
              <a:t>8</a:t>
            </a:r>
            <a:r>
              <a:rPr lang="de-DE" sz="2800" dirty="0">
                <a:solidFill>
                  <a:srgbClr val="30528E"/>
                </a:solidFill>
              </a:rPr>
              <a:t> Defizite, davon höchstens </a:t>
            </a:r>
            <a:r>
              <a:rPr lang="de-DE" sz="2800" b="1" dirty="0">
                <a:solidFill>
                  <a:srgbClr val="30528E"/>
                </a:solidFill>
              </a:rPr>
              <a:t>3 LK</a:t>
            </a:r>
            <a:r>
              <a:rPr lang="de-DE" sz="2800" dirty="0">
                <a:solidFill>
                  <a:srgbClr val="30528E"/>
                </a:solidFill>
              </a:rPr>
              <a:t>-Defizite</a:t>
            </a:r>
          </a:p>
          <a:p>
            <a:pPr algn="l" eaLnBrk="1" fontAlgn="auto" hangingPunct="1">
              <a:spcAft>
                <a:spcPts val="0"/>
              </a:spcAft>
              <a:tabLst>
                <a:tab pos="3141663" algn="l"/>
              </a:tabLst>
              <a:defRPr/>
            </a:pPr>
            <a:endParaRPr lang="de-DE" sz="2800" dirty="0">
              <a:solidFill>
                <a:srgbClr val="30528E"/>
              </a:solidFill>
            </a:endParaRPr>
          </a:p>
          <a:p>
            <a:pPr marL="342900" indent="-342900"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800" dirty="0">
                <a:solidFill>
                  <a:srgbClr val="30528E"/>
                </a:solidFill>
              </a:rPr>
              <a:t>Kein anzurechnender Kurs darf mit 0 Punkten abgeschlossen werden.</a:t>
            </a:r>
          </a:p>
          <a:p>
            <a:pPr marL="342900" indent="-342900"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800" dirty="0">
                <a:solidFill>
                  <a:srgbClr val="30528E"/>
                </a:solidFill>
              </a:rPr>
              <a:t>In Block I müssen mindestens 200 Punkte erreicht werden.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8C575C-6F25-9155-711F-62C44E286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45</a:t>
            </a:fld>
            <a:endParaRPr lang="de-DE"/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E5286EA3-8EF4-14B7-417E-AD61E13EBE15}"/>
              </a:ext>
            </a:extLst>
          </p:cNvPr>
          <p:cNvSpPr/>
          <p:nvPr/>
        </p:nvSpPr>
        <p:spPr>
          <a:xfrm>
            <a:off x="8789158" y="1284224"/>
            <a:ext cx="3043451" cy="7376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34A8E"/>
                </a:solidFill>
              </a:rPr>
              <a:t>Defizit:</a:t>
            </a:r>
          </a:p>
          <a:p>
            <a:pPr algn="ctr"/>
            <a:r>
              <a:rPr lang="de-DE" sz="2400" dirty="0">
                <a:solidFill>
                  <a:srgbClr val="334A8E"/>
                </a:solidFill>
              </a:rPr>
              <a:t>weniger als 5 Punkte</a:t>
            </a:r>
          </a:p>
        </p:txBody>
      </p:sp>
    </p:spTree>
    <p:extLst>
      <p:ext uri="{BB962C8B-B14F-4D97-AF65-F5344CB8AC3E}">
        <p14:creationId xmlns:p14="http://schemas.microsoft.com/office/powerpoint/2010/main" val="1428254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9FC59-F2A5-C8CC-7D8F-E370143CE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229DD-EAC9-C451-98A3-8134D456F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Abitur – Block II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DF70BC-3B33-6E63-5E23-F4765DBB2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417"/>
            <a:ext cx="10515600" cy="4462475"/>
          </a:xfrm>
        </p:spPr>
        <p:txBody>
          <a:bodyPr>
            <a:noAutofit/>
          </a:bodyPr>
          <a:lstStyle/>
          <a:p>
            <a:pPr marL="0" indent="0" algn="l" defTabSz="265113">
              <a:buNone/>
              <a:tabLst>
                <a:tab pos="0" algn="l"/>
              </a:tabLst>
            </a:pPr>
            <a:r>
              <a:rPr lang="de-DE" altLang="de-DE" b="1" dirty="0"/>
              <a:t>4 Abiturprüfungen</a:t>
            </a:r>
            <a:r>
              <a:rPr lang="de-DE" altLang="de-DE" dirty="0"/>
              <a:t> (2x LK, 2 x GK)</a:t>
            </a:r>
          </a:p>
          <a:p>
            <a:pPr algn="l" defTabSz="265113">
              <a:tabLst>
                <a:tab pos="0" algn="l"/>
              </a:tabLst>
            </a:pPr>
            <a:r>
              <a:rPr lang="de-DE" altLang="de-DE" dirty="0"/>
              <a:t>Jede Prüfungsnote wird 5-fach gewertet </a:t>
            </a:r>
          </a:p>
          <a:p>
            <a:pPr algn="l" defTabSz="265113">
              <a:tabLst>
                <a:tab pos="0" algn="l"/>
              </a:tabLst>
            </a:pPr>
            <a:r>
              <a:rPr lang="de-DE" altLang="de-DE" dirty="0"/>
              <a:t>Mindestens jeweils 25 Punkte in zwei Prüfungsfächern, darunter ein Leistungskursfach</a:t>
            </a:r>
          </a:p>
          <a:p>
            <a:pPr marL="0" indent="0" algn="l" defTabSz="265113">
              <a:buNone/>
              <a:tabLst>
                <a:tab pos="0" algn="l"/>
              </a:tabLst>
            </a:pPr>
            <a:r>
              <a:rPr lang="de-DE" altLang="de-DE" b="1" dirty="0"/>
              <a:t>5 Abiturprüfungen </a:t>
            </a:r>
            <a:r>
              <a:rPr lang="de-DE" altLang="de-DE" dirty="0"/>
              <a:t>(2xLK, 2xGK, 1x besondere Lernleistung)</a:t>
            </a:r>
          </a:p>
          <a:p>
            <a:pPr defTabSz="265113">
              <a:tabLst>
                <a:tab pos="0" algn="l"/>
              </a:tabLst>
            </a:pPr>
            <a:r>
              <a:rPr lang="de-DE" altLang="de-DE" dirty="0"/>
              <a:t>Jede Prüfungsnote wird 4-fach gewertet </a:t>
            </a:r>
          </a:p>
          <a:p>
            <a:pPr defTabSz="265113">
              <a:tabLst>
                <a:tab pos="0" algn="l"/>
              </a:tabLst>
            </a:pPr>
            <a:r>
              <a:rPr lang="de-DE" altLang="de-DE" dirty="0"/>
              <a:t>Mindestens jeweils 20 Punkte in zwei Prüfungsfächern, darunter ein Leistungskursfach</a:t>
            </a:r>
          </a:p>
          <a:p>
            <a:pPr marL="0" indent="0">
              <a:buNone/>
            </a:pPr>
            <a:r>
              <a:rPr lang="de-DE" sz="2800" dirty="0">
                <a:solidFill>
                  <a:srgbClr val="30528E"/>
                </a:solidFill>
              </a:rPr>
              <a:t>In Block II müssen mindestens 100 Punkte erreicht werden.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86DEFC-A544-87E1-8391-E6855CDA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137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D809A-E112-DD57-E61C-99425BEE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CB5CF-CC9B-7546-5659-99884918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65126"/>
            <a:ext cx="9525000" cy="919098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Abitur – Gesamtberechnung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542AAB5-F598-4DDB-E5E4-BC8075604C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42197"/>
                <a:ext cx="10515600" cy="4461695"/>
              </a:xfrm>
            </p:spPr>
            <p:txBody>
              <a:bodyPr>
                <a:noAutofit/>
              </a:bodyPr>
              <a:lstStyle/>
              <a:p>
                <a:pPr marL="0" indent="0" algn="l" eaLnBrk="1" hangingPunct="1">
                  <a:spcBef>
                    <a:spcPct val="0"/>
                  </a:spcBef>
                  <a:buNone/>
                  <a:tabLst>
                    <a:tab pos="442913" algn="l"/>
                    <a:tab pos="3584575" algn="l"/>
                    <a:tab pos="4660900" algn="l"/>
                  </a:tabLst>
                </a:pPr>
                <a:r>
                  <a:rPr lang="de-DE" altLang="de-DE" sz="2000" b="1" dirty="0">
                    <a:solidFill>
                      <a:srgbClr val="30528E"/>
                    </a:solidFill>
                  </a:rPr>
                  <a:t>Block I</a:t>
                </a:r>
                <a:r>
                  <a:rPr lang="de-DE" altLang="de-DE" sz="2000" dirty="0">
                    <a:solidFill>
                      <a:srgbClr val="30528E"/>
                    </a:solidFill>
                  </a:rPr>
                  <a:t> (mindestens 200, höchstens 600 Punke):</a:t>
                </a:r>
              </a:p>
              <a:p>
                <a:pPr algn="l" eaLnBrk="1" hangingPunct="1">
                  <a:lnSpc>
                    <a:spcPct val="80000"/>
                  </a:lnSpc>
                  <a:tabLst>
                    <a:tab pos="442913" algn="l"/>
                    <a:tab pos="3584575" algn="l"/>
                    <a:tab pos="4660900" algn="l"/>
                  </a:tabLst>
                </a:pPr>
                <a:r>
                  <a:rPr lang="de-DE" altLang="de-DE" sz="2000" dirty="0">
                    <a:solidFill>
                      <a:srgbClr val="30528E"/>
                    </a:solidFill>
                  </a:rPr>
                  <a:t>Einbringung von</a:t>
                </a:r>
                <a:r>
                  <a:rPr lang="de-DE" altLang="de-DE" sz="2000" b="1" dirty="0">
                    <a:solidFill>
                      <a:srgbClr val="30528E"/>
                    </a:solidFill>
                  </a:rPr>
                  <a:t> 35 – 40 anrechenbaren Kursen</a:t>
                </a:r>
                <a:r>
                  <a:rPr lang="de-DE" altLang="de-DE" sz="2000" dirty="0">
                    <a:solidFill>
                      <a:srgbClr val="30528E"/>
                    </a:solidFill>
                  </a:rPr>
                  <a:t>, darunter alle Pflichtkurse</a:t>
                </a:r>
              </a:p>
              <a:p>
                <a:pPr lvl="1">
                  <a:lnSpc>
                    <a:spcPct val="80000"/>
                  </a:lnSpc>
                  <a:tabLst>
                    <a:tab pos="442913" algn="l"/>
                    <a:tab pos="3584575" algn="l"/>
                    <a:tab pos="4660900" algn="l"/>
                  </a:tabLst>
                </a:pPr>
                <a:r>
                  <a:rPr lang="de-DE" altLang="de-DE" sz="2000" dirty="0">
                    <a:solidFill>
                      <a:srgbClr val="30528E"/>
                    </a:solidFill>
                  </a:rPr>
                  <a:t>Leistungskurspunkte zählen doppelt, Grundkurspunkte einfach</a:t>
                </a:r>
              </a:p>
              <a:p>
                <a:pPr lvl="1">
                  <a:lnSpc>
                    <a:spcPct val="80000"/>
                  </a:lnSpc>
                  <a:tabLst>
                    <a:tab pos="442913" algn="l"/>
                    <a:tab pos="3584575" algn="l"/>
                    <a:tab pos="4660900" algn="l"/>
                  </a:tabLst>
                </a:pPr>
                <a:r>
                  <a:rPr lang="de-DE" altLang="de-DE" sz="2000" dirty="0">
                    <a:solidFill>
                      <a:srgbClr val="30528E"/>
                    </a:solidFill>
                  </a:rPr>
                  <a:t>Projektkurs wird nur dann angerechnet, wenn beide Halbjahreskurse eingebracht werden.</a:t>
                </a:r>
              </a:p>
              <a:p>
                <a:pPr marL="457200" lvl="1" indent="0">
                  <a:lnSpc>
                    <a:spcPct val="80000"/>
                  </a:lnSpc>
                  <a:buNone/>
                  <a:tabLst>
                    <a:tab pos="442913" algn="l"/>
                    <a:tab pos="3584575" algn="l"/>
                    <a:tab pos="4660900" algn="l"/>
                  </a:tabLst>
                </a:pPr>
                <a:endParaRPr lang="de-DE" altLang="de-DE" sz="2000" dirty="0">
                  <a:solidFill>
                    <a:srgbClr val="30528E"/>
                  </a:solidFill>
                </a:endParaRPr>
              </a:p>
              <a:p>
                <a:pPr lvl="1">
                  <a:lnSpc>
                    <a:spcPct val="80000"/>
                  </a:lnSpc>
                  <a:tabLst>
                    <a:tab pos="442913" algn="l"/>
                    <a:tab pos="3584575" algn="l"/>
                    <a:tab pos="4660900" algn="l"/>
                  </a:tabLst>
                </a:pPr>
                <a:r>
                  <a:rPr lang="de-DE" altLang="de-DE" sz="2000" b="1" dirty="0">
                    <a:solidFill>
                      <a:srgbClr val="30528E"/>
                    </a:solidFill>
                  </a:rPr>
                  <a:t>(Gesamt-)Ergebnis  Block I </a:t>
                </a:r>
                <a14:m>
                  <m:oMath xmlns:m="http://schemas.openxmlformats.org/officeDocument/2006/math">
                    <m:r>
                      <a:rPr lang="de-DE" altLang="de-DE" sz="2000" b="1" i="0" smtClean="0">
                        <a:solidFill>
                          <a:srgbClr val="30528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altLang="de-DE" sz="2000" b="1" i="1" smtClean="0">
                            <a:solidFill>
                              <a:srgbClr val="3052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altLang="de-DE" sz="2000" b="1" i="1" smtClean="0">
                            <a:solidFill>
                              <a:srgbClr val="30528E"/>
                            </a:solidFill>
                            <a:latin typeface="Cambria Math" panose="02040503050406030204" pitchFamily="18" charset="0"/>
                          </a:rPr>
                          <m:t>𝑮𝒆𝒔𝒂𝒎𝒕𝒑𝒖𝒏𝒌𝒕𝒛𝒂𝒉𝒍</m:t>
                        </m:r>
                      </m:num>
                      <m:den>
                        <m:r>
                          <a:rPr lang="de-DE" altLang="de-DE" sz="2000" b="1" i="1" smtClean="0">
                            <a:solidFill>
                              <a:srgbClr val="30528E"/>
                            </a:solidFill>
                            <a:latin typeface="Cambria Math" panose="02040503050406030204" pitchFamily="18" charset="0"/>
                          </a:rPr>
                          <m:t>𝑮𝒆𝒔𝒂𝒎𝒕𝒌𝒖𝒓𝒔𝒛𝒂𝒉𝒍</m:t>
                        </m:r>
                      </m:den>
                    </m:f>
                    <m:r>
                      <a:rPr lang="de-DE" altLang="de-DE" sz="2000" b="1" i="1" smtClean="0">
                        <a:solidFill>
                          <a:srgbClr val="30528E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altLang="de-DE" sz="2000" b="1" i="1" smtClean="0">
                        <a:solidFill>
                          <a:srgbClr val="30528E"/>
                        </a:solidFill>
                        <a:latin typeface="Cambria Math" panose="02040503050406030204" pitchFamily="18" charset="0"/>
                      </a:rPr>
                      <m:t>𝟒𝟎</m:t>
                    </m:r>
                  </m:oMath>
                </a14:m>
                <a:r>
                  <a:rPr lang="de-DE" altLang="de-DE" sz="2000" dirty="0">
                    <a:solidFill>
                      <a:srgbClr val="30528E"/>
                    </a:solidFill>
                  </a:rPr>
                  <a:t>                                     </a:t>
                </a:r>
              </a:p>
              <a:p>
                <a:pPr marL="0" indent="0" algn="l" eaLnBrk="1" hangingPunct="1">
                  <a:buNone/>
                  <a:tabLst>
                    <a:tab pos="442913" algn="l"/>
                    <a:tab pos="3584575" algn="l"/>
                    <a:tab pos="4660900" algn="l"/>
                  </a:tabLst>
                </a:pPr>
                <a:r>
                  <a:rPr lang="de-DE" altLang="de-DE" sz="2000" b="1" dirty="0">
                    <a:solidFill>
                      <a:srgbClr val="30528E"/>
                    </a:solidFill>
                  </a:rPr>
                  <a:t>Block II </a:t>
                </a:r>
                <a:r>
                  <a:rPr lang="de-DE" altLang="de-DE" sz="2000" dirty="0">
                    <a:solidFill>
                      <a:srgbClr val="30528E"/>
                    </a:solidFill>
                  </a:rPr>
                  <a:t>(mindestens 100, höchstens 300 Punkte):</a:t>
                </a:r>
              </a:p>
              <a:p>
                <a:pPr marL="0" lvl="2" algn="l" eaLnBrk="1" hangingPunct="1">
                  <a:tabLst>
                    <a:tab pos="442913" algn="l"/>
                    <a:tab pos="3584575" algn="l"/>
                    <a:tab pos="4660900" algn="l"/>
                  </a:tabLst>
                </a:pPr>
                <a:r>
                  <a:rPr lang="de-DE" altLang="de-DE" dirty="0">
                    <a:solidFill>
                      <a:srgbClr val="30528E"/>
                    </a:solidFill>
                  </a:rPr>
                  <a:t>Leistungen in den 4 Fächern der Abiturprüfung (je fünffache Wertung)</a:t>
                </a:r>
              </a:p>
              <a:p>
                <a:pPr marL="0" lvl="2" algn="l" eaLnBrk="1" hangingPunct="1">
                  <a:tabLst>
                    <a:tab pos="442913" algn="l"/>
                    <a:tab pos="3584575" algn="l"/>
                    <a:tab pos="4660900" algn="l"/>
                  </a:tabLst>
                </a:pPr>
                <a:r>
                  <a:rPr lang="de-DE" dirty="0">
                    <a:solidFill>
                      <a:srgbClr val="30528E"/>
                    </a:solidFill>
                  </a:rPr>
                  <a:t>Leistungen in den 5 Fächern (4 Abiturfächer + besondere Lernleistung) (je vierfache Wertung)</a:t>
                </a:r>
              </a:p>
              <a:p>
                <a:pPr marL="0" lvl="2" algn="l" eaLnBrk="1" hangingPunct="1">
                  <a:tabLst>
                    <a:tab pos="442913" algn="l"/>
                    <a:tab pos="3584575" algn="l"/>
                    <a:tab pos="4660900" algn="l"/>
                  </a:tabLst>
                </a:pPr>
                <a:endParaRPr lang="de-DE" dirty="0">
                  <a:solidFill>
                    <a:srgbClr val="30528E"/>
                  </a:solidFill>
                </a:endParaRPr>
              </a:p>
              <a:p>
                <a:pPr marL="0" lvl="2" indent="0" algn="l" eaLnBrk="1" hangingPunct="1">
                  <a:buNone/>
                  <a:tabLst>
                    <a:tab pos="442913" algn="l"/>
                    <a:tab pos="3584575" algn="l"/>
                    <a:tab pos="4660900" algn="l"/>
                  </a:tabLst>
                </a:pPr>
                <a:r>
                  <a:rPr lang="de-DE" b="1" dirty="0">
                    <a:solidFill>
                      <a:srgbClr val="30528E"/>
                    </a:solidFill>
                  </a:rPr>
                  <a:t>Gesamtberechnung der Abiturnote:</a:t>
                </a:r>
                <a:r>
                  <a:rPr lang="de-DE" dirty="0">
                    <a:solidFill>
                      <a:srgbClr val="30528E"/>
                    </a:solidFill>
                  </a:rPr>
                  <a:t> </a:t>
                </a:r>
              </a:p>
              <a:p>
                <a:pPr marL="0" lvl="2" indent="0" algn="l" eaLnBrk="1" hangingPunct="1">
                  <a:buNone/>
                  <a:tabLst>
                    <a:tab pos="442913" algn="l"/>
                    <a:tab pos="3584575" algn="l"/>
                    <a:tab pos="4660900" algn="l"/>
                  </a:tabLst>
                </a:pPr>
                <a:r>
                  <a:rPr lang="de-DE" dirty="0">
                    <a:solidFill>
                      <a:srgbClr val="30528E"/>
                    </a:solidFill>
                  </a:rPr>
                  <a:t>Gesamtpunktzahl Block I + Gesamtpunktzahl Block II -&gt; Ermittlung der Abiturdurchschnittsnote</a:t>
                </a:r>
              </a:p>
              <a:p>
                <a:pPr marL="0" indent="0">
                  <a:buNone/>
                </a:pPr>
                <a:endParaRPr lang="de-DE" sz="2000" dirty="0">
                  <a:solidFill>
                    <a:srgbClr val="30528E"/>
                  </a:solidFill>
                </a:endParaRPr>
              </a:p>
              <a:p>
                <a:pPr marL="0" indent="0">
                  <a:buNone/>
                </a:pPr>
                <a:endParaRPr lang="de-DE" sz="2000" dirty="0">
                  <a:solidFill>
                    <a:srgbClr val="30528E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542AAB5-F598-4DDB-E5E4-BC8075604C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42197"/>
                <a:ext cx="10515600" cy="4461695"/>
              </a:xfrm>
              <a:blipFill>
                <a:blip r:embed="rId3"/>
                <a:stretch>
                  <a:fillRect l="-724" t="-17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2F908B-3551-81AF-9CB8-0D9F35EC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851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FF96B-AEBC-D2FA-5864-308189FBA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34A26-9CBD-AD4E-5E46-146E7254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982" y="365126"/>
            <a:ext cx="9415818" cy="919098"/>
          </a:xfrm>
        </p:spPr>
        <p:txBody>
          <a:bodyPr/>
          <a:lstStyle/>
          <a:p>
            <a:pPr algn="ctr"/>
            <a:r>
              <a:rPr lang="de-DE" dirty="0"/>
              <a:t>Wiederholung / Rücktritt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B70949-D059-9927-00A6-F9B27EAE7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8000"/>
            <a:ext cx="10515600" cy="36459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In </a:t>
            </a:r>
            <a:r>
              <a:rPr lang="de-DE" b="1" dirty="0"/>
              <a:t>Q1.1</a:t>
            </a:r>
            <a:r>
              <a:rPr lang="de-DE" dirty="0"/>
              <a:t> kann man auf Antrag theoretisch in die EF zurückversetzt werden ... </a:t>
            </a:r>
            <a:endParaRPr lang="de-DE" dirty="0">
              <a:ea typeface="Calibri"/>
              <a:cs typeface="Calibri"/>
            </a:endParaRPr>
          </a:p>
          <a:p>
            <a:r>
              <a:rPr lang="de-DE" dirty="0"/>
              <a:t>Die Entscheidung trifft die Konferenz der unterrichtenden Lehrkräfte</a:t>
            </a:r>
          </a:p>
          <a:p>
            <a:r>
              <a:rPr lang="de-DE" b="1" dirty="0"/>
              <a:t>Versetzungsentscheidung wird unwirksam!</a:t>
            </a:r>
            <a:endParaRPr lang="de-DE" sz="1600" b="1" dirty="0">
              <a:solidFill>
                <a:srgbClr val="000000"/>
              </a:solidFill>
              <a:latin typeface="BentonSans"/>
            </a:endParaRPr>
          </a:p>
          <a:p>
            <a:pPr marL="0" indent="0">
              <a:buNone/>
            </a:pPr>
            <a:endParaRPr lang="de-DE" sz="1600" dirty="0">
              <a:solidFill>
                <a:srgbClr val="000000"/>
              </a:solidFill>
              <a:latin typeface="BentonSans"/>
            </a:endParaRPr>
          </a:p>
          <a:p>
            <a:pPr marL="0" indent="0">
              <a:buNone/>
            </a:pPr>
            <a:endParaRPr lang="de-DE" sz="1600" dirty="0">
              <a:solidFill>
                <a:srgbClr val="000000"/>
              </a:solidFill>
              <a:latin typeface="BentonSans"/>
            </a:endParaRPr>
          </a:p>
          <a:p>
            <a:pPr marL="0" indent="0">
              <a:buNone/>
            </a:pPr>
            <a:endParaRPr lang="de-DE" sz="1600" dirty="0">
              <a:solidFill>
                <a:srgbClr val="000000"/>
              </a:solidFill>
              <a:latin typeface="BentonSans"/>
            </a:endParaRPr>
          </a:p>
          <a:p>
            <a:pPr marL="0" indent="0">
              <a:buNone/>
            </a:pPr>
            <a:endParaRPr lang="de-DE" sz="1600" dirty="0">
              <a:solidFill>
                <a:srgbClr val="000000"/>
              </a:solidFill>
              <a:latin typeface="BentonSans"/>
            </a:endParaRPr>
          </a:p>
          <a:p>
            <a:pPr marL="0" indent="0">
              <a:buNone/>
            </a:pPr>
            <a:r>
              <a:rPr lang="de-DE" sz="1600" dirty="0">
                <a:solidFill>
                  <a:srgbClr val="000000"/>
                </a:solidFill>
                <a:latin typeface="BentonSans"/>
              </a:rPr>
              <a:t>Quelle: </a:t>
            </a:r>
            <a:r>
              <a:rPr lang="de-DE" sz="1600" dirty="0">
                <a:solidFill>
                  <a:srgbClr val="000000"/>
                </a:solidFill>
                <a:latin typeface="BentonSans"/>
                <a:hlinkClick r:id="rId3"/>
              </a:rPr>
              <a:t>https://msb.broschüren.nrw/gymnasiale-oberstufe/versetzung-und-wiederholung#c31232</a:t>
            </a:r>
            <a:r>
              <a:rPr lang="de-DE" sz="1600" dirty="0">
                <a:solidFill>
                  <a:srgbClr val="000000"/>
                </a:solidFill>
                <a:latin typeface="BentonSans"/>
              </a:rPr>
              <a:t> (15.02.2024)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2211F4-741D-432E-295E-7E882C458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684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946B1-905D-6DDD-3A6B-5AA0908CC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F078C-B624-2949-D833-47F72EB1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982" y="365126"/>
            <a:ext cx="9415818" cy="919098"/>
          </a:xfrm>
        </p:spPr>
        <p:txBody>
          <a:bodyPr/>
          <a:lstStyle/>
          <a:p>
            <a:pPr algn="ctr"/>
            <a:r>
              <a:rPr lang="de-DE" dirty="0"/>
              <a:t>Verfahren bei Nichtzulassung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418051-A0CC-C53E-7BEB-83545A83B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2464"/>
            <a:ext cx="10515600" cy="338664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de-DE" dirty="0"/>
              <a:t>In </a:t>
            </a:r>
            <a:r>
              <a:rPr lang="de-DE" b="1" dirty="0"/>
              <a:t>Q1.2 – Q2.2</a:t>
            </a:r>
            <a:r>
              <a:rPr lang="de-DE" dirty="0"/>
              <a:t>: Wiederholung der Q1 bzw. der Q1.2 und Q2.1 bzw. der Q2 falls die Zulassung zum Abitur nicht mehr erreicht werden kann.</a:t>
            </a:r>
          </a:p>
          <a:p>
            <a:r>
              <a:rPr lang="de-DE" dirty="0"/>
              <a:t>In der Q1 erworbene Abschlüsse (schulischer Teil der FHR) bleiben erhalten.</a:t>
            </a: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sz="1600" dirty="0">
                <a:solidFill>
                  <a:srgbClr val="000000"/>
                </a:solidFill>
                <a:latin typeface="BentonSans"/>
              </a:rPr>
              <a:t>Quelle: </a:t>
            </a:r>
            <a:r>
              <a:rPr lang="de-DE" sz="1600" dirty="0">
                <a:solidFill>
                  <a:srgbClr val="000000"/>
                </a:solidFill>
                <a:latin typeface="BentonSans"/>
                <a:hlinkClick r:id="rId3"/>
              </a:rPr>
              <a:t>https://msb.broschüren.nrw/gymnasiale-oberstufe/versetzung-und-wiederholung#c31232</a:t>
            </a:r>
            <a:r>
              <a:rPr lang="de-DE" sz="1600" dirty="0">
                <a:solidFill>
                  <a:srgbClr val="000000"/>
                </a:solidFill>
                <a:latin typeface="BentonSans"/>
              </a:rPr>
              <a:t> (15.02.2024)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B08797-44F5-3229-05A5-DEE2D27C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925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9654" y="3429000"/>
            <a:ext cx="15931309" cy="4374472"/>
          </a:xfrm>
          <a:custGeom>
            <a:avLst/>
            <a:gdLst/>
            <a:ahLst/>
            <a:cxnLst/>
            <a:rect l="l" t="t" r="r" b="b"/>
            <a:pathLst>
              <a:path w="23896963" h="6561708">
                <a:moveTo>
                  <a:pt x="0" y="0"/>
                </a:moveTo>
                <a:lnTo>
                  <a:pt x="23896962" y="0"/>
                </a:lnTo>
                <a:lnTo>
                  <a:pt x="23896962" y="6561708"/>
                </a:lnTo>
                <a:lnTo>
                  <a:pt x="0" y="6561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874548" y="3793231"/>
            <a:ext cx="2866213" cy="3285057"/>
          </a:xfrm>
          <a:custGeom>
            <a:avLst/>
            <a:gdLst/>
            <a:ahLst/>
            <a:cxnLst/>
            <a:rect l="l" t="t" r="r" b="b"/>
            <a:pathLst>
              <a:path w="4299319" h="4927586">
                <a:moveTo>
                  <a:pt x="0" y="0"/>
                </a:moveTo>
                <a:lnTo>
                  <a:pt x="4299319" y="0"/>
                </a:lnTo>
                <a:lnTo>
                  <a:pt x="4299319" y="4927586"/>
                </a:lnTo>
                <a:lnTo>
                  <a:pt x="0" y="49275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520461" y="3793231"/>
            <a:ext cx="2767661" cy="3285057"/>
          </a:xfrm>
          <a:custGeom>
            <a:avLst/>
            <a:gdLst/>
            <a:ahLst/>
            <a:cxnLst/>
            <a:rect l="l" t="t" r="r" b="b"/>
            <a:pathLst>
              <a:path w="4151491" h="4927586">
                <a:moveTo>
                  <a:pt x="0" y="0"/>
                </a:moveTo>
                <a:lnTo>
                  <a:pt x="4151491" y="0"/>
                </a:lnTo>
                <a:lnTo>
                  <a:pt x="4151491" y="4927586"/>
                </a:lnTo>
                <a:lnTo>
                  <a:pt x="0" y="49275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397886" y="3793231"/>
            <a:ext cx="2451474" cy="3285057"/>
          </a:xfrm>
          <a:custGeom>
            <a:avLst/>
            <a:gdLst/>
            <a:ahLst/>
            <a:cxnLst/>
            <a:rect l="l" t="t" r="r" b="b"/>
            <a:pathLst>
              <a:path w="3677211" h="4927586">
                <a:moveTo>
                  <a:pt x="0" y="0"/>
                </a:moveTo>
                <a:lnTo>
                  <a:pt x="3677211" y="0"/>
                </a:lnTo>
                <a:lnTo>
                  <a:pt x="3677211" y="4927586"/>
                </a:lnTo>
                <a:lnTo>
                  <a:pt x="0" y="49275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043061" y="3598159"/>
            <a:ext cx="2989402" cy="3285057"/>
          </a:xfrm>
          <a:custGeom>
            <a:avLst/>
            <a:gdLst/>
            <a:ahLst/>
            <a:cxnLst/>
            <a:rect l="l" t="t" r="r" b="b"/>
            <a:pathLst>
              <a:path w="4484103" h="4927586">
                <a:moveTo>
                  <a:pt x="0" y="0"/>
                </a:moveTo>
                <a:lnTo>
                  <a:pt x="4484103" y="0"/>
                </a:lnTo>
                <a:lnTo>
                  <a:pt x="4484103" y="4927586"/>
                </a:lnTo>
                <a:lnTo>
                  <a:pt x="0" y="49275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032463" y="3598159"/>
            <a:ext cx="2566451" cy="3285057"/>
          </a:xfrm>
          <a:custGeom>
            <a:avLst/>
            <a:gdLst/>
            <a:ahLst/>
            <a:cxnLst/>
            <a:rect l="l" t="t" r="r" b="b"/>
            <a:pathLst>
              <a:path w="3849677" h="4927586">
                <a:moveTo>
                  <a:pt x="0" y="0"/>
                </a:moveTo>
                <a:lnTo>
                  <a:pt x="3849677" y="0"/>
                </a:lnTo>
                <a:lnTo>
                  <a:pt x="3849677" y="4927586"/>
                </a:lnTo>
                <a:lnTo>
                  <a:pt x="0" y="49275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14875" y="944457"/>
            <a:ext cx="6590551" cy="2411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707"/>
              </a:lnSpc>
            </a:pPr>
            <a:r>
              <a:rPr lang="en-US" sz="6934">
                <a:solidFill>
                  <a:srgbClr val="1A253D"/>
                </a:solidFill>
                <a:latin typeface="Adumu Regular"/>
                <a:ea typeface="Adumu Regular"/>
                <a:cs typeface="Adumu Regular"/>
                <a:sym typeface="Adumu Regular"/>
              </a:rPr>
              <a:t>PROJEKTKURS</a:t>
            </a:r>
          </a:p>
          <a:p>
            <a:pPr algn="ctr" defTabSz="609630">
              <a:lnSpc>
                <a:spcPts val="9707"/>
              </a:lnSpc>
              <a:spcBef>
                <a:spcPct val="0"/>
              </a:spcBef>
            </a:pPr>
            <a:r>
              <a:rPr lang="en-US" sz="6934">
                <a:solidFill>
                  <a:srgbClr val="1A253D"/>
                </a:solidFill>
                <a:latin typeface="Adumu Regular"/>
                <a:ea typeface="Adumu Regular"/>
                <a:cs typeface="Adumu Regular"/>
                <a:sym typeface="Adumu Regular"/>
              </a:rPr>
              <a:t>DEBATING</a:t>
            </a:r>
          </a:p>
        </p:txBody>
      </p:sp>
      <p:sp>
        <p:nvSpPr>
          <p:cNvPr id="9" name="Freeform 9"/>
          <p:cNvSpPr/>
          <p:nvPr/>
        </p:nvSpPr>
        <p:spPr>
          <a:xfrm rot="-130685">
            <a:off x="-495273" y="-319560"/>
            <a:ext cx="13210845" cy="1576638"/>
          </a:xfrm>
          <a:custGeom>
            <a:avLst/>
            <a:gdLst/>
            <a:ahLst/>
            <a:cxnLst/>
            <a:rect l="l" t="t" r="r" b="b"/>
            <a:pathLst>
              <a:path w="19816268" h="2364957">
                <a:moveTo>
                  <a:pt x="0" y="0"/>
                </a:moveTo>
                <a:lnTo>
                  <a:pt x="19816268" y="0"/>
                </a:lnTo>
                <a:lnTo>
                  <a:pt x="19816268" y="2364957"/>
                </a:lnTo>
                <a:lnTo>
                  <a:pt x="0" y="2364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004" t="-235155" r="-10666"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A2E5B-1DD1-FA47-EB8B-57054F45B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63249-E9B0-CC84-C61E-7EDEF641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476" y="493775"/>
            <a:ext cx="9415818" cy="919098"/>
          </a:xfrm>
        </p:spPr>
        <p:txBody>
          <a:bodyPr/>
          <a:lstStyle/>
          <a:p>
            <a:pPr algn="ctr"/>
            <a:r>
              <a:rPr lang="de-DE" dirty="0"/>
              <a:t>Wiederholung der Abiturprüfung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A1FEB6-F9CE-0F56-8387-C097643EA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2464"/>
            <a:ext cx="10515600" cy="33866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Eine nicht bestandene Abiturprüfung kann einmal wiederholt werden.</a:t>
            </a:r>
            <a:endParaRPr lang="de-DE" dirty="0">
              <a:ea typeface="Calibri"/>
              <a:cs typeface="Calibri"/>
            </a:endParaRPr>
          </a:p>
          <a:p>
            <a:r>
              <a:rPr lang="de-DE" dirty="0"/>
              <a:t>Wiederholung der Q2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sz="1600" dirty="0">
                <a:solidFill>
                  <a:srgbClr val="000000"/>
                </a:solidFill>
                <a:latin typeface="BentonSans"/>
              </a:rPr>
              <a:t>Quelle: </a:t>
            </a:r>
            <a:r>
              <a:rPr lang="de-DE" sz="1600" dirty="0">
                <a:solidFill>
                  <a:srgbClr val="000000"/>
                </a:solidFill>
                <a:latin typeface="BentonSans"/>
                <a:hlinkClick r:id="rId3"/>
              </a:rPr>
              <a:t>https://msb.broschüren.nrw/gymnasiale-oberstufe/versetzung-und-wiederholung#c31232</a:t>
            </a:r>
            <a:r>
              <a:rPr lang="de-DE" sz="1600" dirty="0">
                <a:solidFill>
                  <a:srgbClr val="000000"/>
                </a:solidFill>
                <a:latin typeface="BentonSans"/>
              </a:rPr>
              <a:t> (15.02.2024)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C969BE-6D7E-82AB-2B08-C20C5EE8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878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DBBAE-0FF8-B7AC-B9CF-047C3B47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Weitere Berechtigungen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B9EB09-A9AD-5C40-F765-86C2D20AF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de-DE" dirty="0"/>
              <a:t>Schulischer Teil der </a:t>
            </a:r>
            <a:r>
              <a:rPr lang="de-DE" b="1" dirty="0"/>
              <a:t>FHR </a:t>
            </a:r>
            <a:r>
              <a:rPr lang="de-DE" dirty="0"/>
              <a:t>(i.d.R. nach der Q1)</a:t>
            </a:r>
            <a:endParaRPr lang="de-DE" dirty="0">
              <a:highlight>
                <a:srgbClr val="FFFF00"/>
              </a:highlight>
            </a:endParaRPr>
          </a:p>
          <a:p>
            <a:r>
              <a:rPr lang="de-DE" b="1" dirty="0"/>
              <a:t>Bilingualität </a:t>
            </a:r>
            <a:r>
              <a:rPr lang="de-DE"/>
              <a:t>(Zertifikat + Vermerk auf dem Abiturzeugnis; Fr. Kremer)</a:t>
            </a:r>
            <a:endParaRPr lang="de-DE">
              <a:ea typeface="Calibri"/>
              <a:cs typeface="Calibri"/>
            </a:endParaRPr>
          </a:p>
          <a:p>
            <a:pPr lvl="1"/>
            <a:r>
              <a:rPr lang="de-DE" err="1"/>
              <a:t>Bili</a:t>
            </a:r>
            <a:r>
              <a:rPr lang="de-DE"/>
              <a:t>-Zweig in Sek 1</a:t>
            </a:r>
            <a:endParaRPr lang="de-DE" dirty="0"/>
          </a:p>
          <a:p>
            <a:pPr lvl="1"/>
            <a:r>
              <a:rPr lang="de-DE"/>
              <a:t>Englisch LK</a:t>
            </a:r>
          </a:p>
          <a:p>
            <a:pPr lvl="1"/>
            <a:r>
              <a:rPr lang="de-DE" dirty="0"/>
              <a:t>Ein </a:t>
            </a:r>
            <a:r>
              <a:rPr lang="de-DE" dirty="0" err="1"/>
              <a:t>bili-Sachfach</a:t>
            </a:r>
            <a:r>
              <a:rPr lang="de-DE"/>
              <a:t> als 3. oder 4. Abiturfach</a:t>
            </a:r>
            <a:endParaRPr lang="de-DE">
              <a:ea typeface="Calibri"/>
              <a:cs typeface="Calibri"/>
            </a:endParaRPr>
          </a:p>
          <a:p>
            <a:r>
              <a:rPr lang="de-DE" b="1" err="1"/>
              <a:t>CertiLingua</a:t>
            </a:r>
            <a:r>
              <a:rPr lang="de-DE"/>
              <a:t> (Exzellenzlabel; Fr. Kremer)</a:t>
            </a:r>
            <a:endParaRPr lang="de-DE">
              <a:ea typeface="Calibri"/>
              <a:cs typeface="Calibri"/>
            </a:endParaRPr>
          </a:p>
          <a:p>
            <a:pPr lvl="1"/>
            <a:r>
              <a:rPr lang="de-DE" dirty="0"/>
              <a:t>Fremdsprachenkompetenz: 2 moderne fortgeführte FS (Niveau B2)</a:t>
            </a:r>
          </a:p>
          <a:p>
            <a:pPr lvl="1"/>
            <a:r>
              <a:rPr lang="de-DE" dirty="0"/>
              <a:t>Bilinguale Kompetenz: durchgehend mind. 1 </a:t>
            </a:r>
            <a:r>
              <a:rPr lang="de-DE" dirty="0" err="1"/>
              <a:t>bili-Sachfach</a:t>
            </a:r>
            <a:r>
              <a:rPr lang="de-DE" dirty="0"/>
              <a:t> ab EF bis Ende Q1</a:t>
            </a:r>
          </a:p>
          <a:p>
            <a:pPr lvl="1"/>
            <a:r>
              <a:rPr lang="de-DE" dirty="0"/>
              <a:t>Europäische und internationale Kompetenz: ein internationales Begegnungsprojekt =&gt; kann </a:t>
            </a:r>
            <a:r>
              <a:rPr lang="de-DE"/>
              <a:t>auch im Rahmen des Projektkurses "</a:t>
            </a:r>
            <a:r>
              <a:rPr lang="de-DE" err="1"/>
              <a:t>Debating</a:t>
            </a:r>
            <a:r>
              <a:rPr lang="de-DE"/>
              <a:t>" gemacht werden</a:t>
            </a:r>
            <a:endParaRPr lang="de-DE">
              <a:ea typeface="Calibri"/>
              <a:cs typeface="Calibri"/>
            </a:endParaRPr>
          </a:p>
          <a:p>
            <a:pPr lvl="1"/>
            <a:r>
              <a:rPr lang="de-DE" dirty="0"/>
              <a:t>Auch für Schüler*innen des Entdeckerzweiges nach Rücksprache mit Frau Kremer möglich</a:t>
            </a:r>
          </a:p>
          <a:p>
            <a:r>
              <a:rPr lang="de-DE" b="1" dirty="0"/>
              <a:t>Latinum</a:t>
            </a:r>
          </a:p>
          <a:p>
            <a:pPr lvl="1"/>
            <a:r>
              <a:rPr lang="de-DE" dirty="0"/>
              <a:t>Lateinunterricht ab Klasse 7 bis Ende der EF</a:t>
            </a:r>
          </a:p>
          <a:p>
            <a:pPr lvl="1"/>
            <a:r>
              <a:rPr lang="de-DE" dirty="0"/>
              <a:t>Mindestens ausreichende Leistungen in der EF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98EFC6-FB8A-D471-262B-1CDE4A36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619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3B1FE-5CD1-58B9-126A-1B67E6844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Kurswahlen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48E51F-5852-57CD-130F-E984E6F5F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JS EF: </a:t>
            </a:r>
            <a:endParaRPr lang="de-DE" dirty="0">
              <a:cs typeface="Calibri"/>
            </a:endParaRPr>
          </a:p>
          <a:p>
            <a:pPr lvl="1"/>
            <a:r>
              <a:rPr lang="de-DE" dirty="0">
                <a:cs typeface="Calibri"/>
              </a:rPr>
              <a:t>Fragestunde bei JSL am 23.02.2026 (6./7. Stunde)</a:t>
            </a:r>
            <a:endParaRPr lang="de-DE" dirty="0"/>
          </a:p>
          <a:p>
            <a:pPr lvl="1"/>
            <a:r>
              <a:rPr lang="de-DE" dirty="0"/>
              <a:t>Verbindliche Wahlen der Kurse für die Q-Phase (GKs und LKs) am 04.03.2026</a:t>
            </a:r>
            <a:endParaRPr lang="de-DE" dirty="0">
              <a:ea typeface="Calibri"/>
              <a:cs typeface="Calibri"/>
            </a:endParaRPr>
          </a:p>
          <a:p>
            <a:pPr lvl="1"/>
            <a:r>
              <a:rPr lang="de-DE">
                <a:cs typeface="Calibri"/>
              </a:rPr>
              <a:t>Verbindliche Abgabe der unterschriebenen Wahlbögen bis zum </a:t>
            </a:r>
            <a:r>
              <a:rPr lang="de-DE">
                <a:highlight>
                  <a:srgbClr val="FFFF00"/>
                </a:highlight>
                <a:cs typeface="Calibri"/>
              </a:rPr>
              <a:t>17.04.2026</a:t>
            </a:r>
            <a:endParaRPr lang="de-DE" dirty="0">
              <a:highlight>
                <a:srgbClr val="FFFF00"/>
              </a:highlight>
              <a:ea typeface="Calibri"/>
              <a:cs typeface="Calibri"/>
            </a:endParaRPr>
          </a:p>
          <a:p>
            <a:pPr lvl="1"/>
            <a:r>
              <a:rPr lang="de-DE" dirty="0"/>
              <a:t>(Unverbindliche) Planung bis Ende der Q2 einschließlich möglicher Abiturfächer</a:t>
            </a:r>
            <a:endParaRPr lang="de-DE" dirty="0">
              <a:cs typeface="Calibri"/>
            </a:endParaRPr>
          </a:p>
          <a:p>
            <a:r>
              <a:rPr lang="de-DE" dirty="0"/>
              <a:t>JS Q2: </a:t>
            </a:r>
            <a:endParaRPr lang="de-DE" dirty="0">
              <a:cs typeface="Calibri"/>
            </a:endParaRPr>
          </a:p>
          <a:p>
            <a:pPr lvl="1"/>
            <a:r>
              <a:rPr lang="de-DE" dirty="0"/>
              <a:t>Festlegung der Abiturfächer (3. und 4. Abiturfach)</a:t>
            </a:r>
            <a:endParaRPr lang="de-DE" dirty="0">
              <a:cs typeface="Calibri"/>
            </a:endParaRPr>
          </a:p>
          <a:p>
            <a:r>
              <a:rPr lang="de-DE" dirty="0"/>
              <a:t>Zwischendrin: </a:t>
            </a:r>
            <a:endParaRPr lang="de-DE" dirty="0">
              <a:cs typeface="Calibri"/>
            </a:endParaRPr>
          </a:p>
          <a:p>
            <a:pPr lvl="1"/>
            <a:r>
              <a:rPr lang="de-DE" dirty="0"/>
              <a:t>Änderung der Schriftlichkeit, Abwahl überzähliger Fächer, </a:t>
            </a:r>
            <a:r>
              <a:rPr lang="de-DE" dirty="0" err="1"/>
              <a:t>Umwahl</a:t>
            </a:r>
            <a:r>
              <a:rPr lang="de-DE" dirty="0"/>
              <a:t> Reli &lt;-&gt; PP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E6A3E6-1B0D-07BF-1A20-6E1B6CB1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52</a:t>
            </a:fld>
            <a:endParaRPr lang="de-DE"/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5582AC98-CC56-EDEB-5A85-411E204E1128}"/>
              </a:ext>
            </a:extLst>
          </p:cNvPr>
          <p:cNvSpPr/>
          <p:nvPr/>
        </p:nvSpPr>
        <p:spPr>
          <a:xfrm>
            <a:off x="838200" y="1431018"/>
            <a:ext cx="10421983" cy="235721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984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CD23B-B186-029E-2897-5AB667E92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B09E8-182F-245D-6750-C0B37034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Fächerpräsentation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B76552-AABA-2B77-9D56-F3DA8E6AE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DE">
              <a:hlinkClick r:id="rId3"/>
            </a:endParaRPr>
          </a:p>
          <a:p>
            <a:pPr marL="0" indent="0">
              <a:buNone/>
            </a:pPr>
            <a:endParaRPr lang="de-DE">
              <a:hlinkClick r:id="rId3"/>
            </a:endParaRPr>
          </a:p>
          <a:p>
            <a:pPr marL="0" indent="0">
              <a:buNone/>
            </a:pPr>
            <a:endParaRPr lang="de-DE">
              <a:hlinkClick r:id="rId3"/>
            </a:endParaRPr>
          </a:p>
          <a:p>
            <a:pPr marL="0" indent="0">
              <a:buNone/>
            </a:pPr>
            <a:endParaRPr lang="de-DE">
              <a:hlinkClick r:id="rId3"/>
            </a:endParaRPr>
          </a:p>
          <a:p>
            <a:pPr marL="0" indent="0">
              <a:buNone/>
            </a:pPr>
            <a:endParaRPr lang="de-DE">
              <a:hlinkClick r:id="rId3"/>
            </a:endParaRPr>
          </a:p>
          <a:p>
            <a:pPr marL="0" indent="0">
              <a:buNone/>
            </a:pPr>
            <a:endParaRPr lang="de-DE">
              <a:hlinkClick r:id="rId3"/>
            </a:endParaRPr>
          </a:p>
          <a:p>
            <a:pPr marL="0" indent="0">
              <a:buNone/>
            </a:pPr>
            <a:endParaRPr lang="de-DE">
              <a:hlinkClick r:id="rId3"/>
            </a:endParaRPr>
          </a:p>
          <a:p>
            <a:pPr marL="0" indent="0">
              <a:buNone/>
            </a:pPr>
            <a:endParaRPr lang="de-DE">
              <a:hlinkClick r:id="rId3"/>
            </a:endParaRP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9F414F-4741-9329-330C-CB4F50AC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53</a:t>
            </a:fld>
            <a:endParaRPr lang="de-DE"/>
          </a:p>
        </p:txBody>
      </p:sp>
      <p:pic>
        <p:nvPicPr>
          <p:cNvPr id="6" name="Grafik 5" descr="Ein Bild, das Muster, Electric Blue (Farbe) enthält.&#10;&#10;Automatisch generierte Beschreibung">
            <a:extLst>
              <a:ext uri="{FF2B5EF4-FFF2-40B4-BE49-F238E27FC236}">
                <a16:creationId xmlns:a16="http://schemas.microsoft.com/office/drawing/2014/main" id="{232E0D35-EFAC-347B-FA7F-2077AD1E7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0" y="2798081"/>
            <a:ext cx="2628900" cy="26289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632B2D-FD9D-A0A4-8F36-C166894AB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502160"/>
            <a:ext cx="7772400" cy="385367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B571E3A-27AE-69F7-885D-C360C7F27933}"/>
              </a:ext>
            </a:extLst>
          </p:cNvPr>
          <p:cNvSpPr txBox="1"/>
          <p:nvPr/>
        </p:nvSpPr>
        <p:spPr>
          <a:xfrm>
            <a:off x="8724900" y="1502160"/>
            <a:ext cx="25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hlinkClick r:id="rId3"/>
              </a:rPr>
              <a:t>Link zur TaskCard</a:t>
            </a:r>
            <a:endParaRPr lang="de-DE"/>
          </a:p>
          <a:p>
            <a:r>
              <a:rPr lang="de-DE"/>
              <a:t>(oder Homepage -&gt; Downloads)</a:t>
            </a:r>
          </a:p>
          <a:p>
            <a:r>
              <a:rPr lang="de-DE"/>
              <a:t>QR-Code:</a:t>
            </a:r>
          </a:p>
        </p:txBody>
      </p:sp>
    </p:spTree>
    <p:extLst>
      <p:ext uri="{BB962C8B-B14F-4D97-AF65-F5344CB8AC3E}">
        <p14:creationId xmlns:p14="http://schemas.microsoft.com/office/powerpoint/2010/main" val="2691557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6C4231-A980-0AF7-BA64-3AF478B8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6076"/>
            <a:ext cx="4658360" cy="919098"/>
          </a:xfrm>
        </p:spPr>
        <p:txBody>
          <a:bodyPr>
            <a:normAutofit fontScale="90000"/>
          </a:bodyPr>
          <a:lstStyle/>
          <a:p>
            <a:r>
              <a:rPr lang="de-DE"/>
              <a:t>Laufbahnplanung mit </a:t>
            </a:r>
            <a:r>
              <a:rPr lang="de-DE" err="1"/>
              <a:t>LuPo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DAF8FA-F78B-621A-5A07-F4EDDAA8B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880" y="2560319"/>
            <a:ext cx="5328920" cy="3332481"/>
          </a:xfrm>
        </p:spPr>
        <p:txBody>
          <a:bodyPr/>
          <a:lstStyle/>
          <a:p>
            <a:r>
              <a:rPr lang="de-DE"/>
              <a:t>Planung bis Ende Q2 + Abitur</a:t>
            </a:r>
          </a:p>
          <a:p>
            <a:r>
              <a:rPr lang="de-DE"/>
              <a:t>Beachtung der Vorgaben</a:t>
            </a:r>
          </a:p>
          <a:p>
            <a:r>
              <a:rPr lang="de-DE"/>
              <a:t>Programm, Anleitung sowie </a:t>
            </a:r>
            <a:r>
              <a:rPr lang="de-DE" err="1"/>
              <a:t>bili</a:t>
            </a:r>
            <a:r>
              <a:rPr lang="de-DE"/>
              <a:t>- / nicht-</a:t>
            </a:r>
            <a:r>
              <a:rPr lang="de-DE" err="1"/>
              <a:t>bili</a:t>
            </a:r>
            <a:r>
              <a:rPr lang="de-DE"/>
              <a:t>-Dateien -&gt; Homepage </a:t>
            </a:r>
          </a:p>
          <a:p>
            <a:r>
              <a:rPr lang="de-DE"/>
              <a:t>Windows-Betriebssystem nötig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8025D2B-7013-A404-EE3A-85860EB7D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453D-CE0F-B547-8353-3885D4F81A91}" type="slidenum">
              <a:rPr lang="de-DE" smtClean="0"/>
              <a:t>54</a:t>
            </a:fld>
            <a:endParaRPr lang="de-DE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8024E27E-EA69-F01B-FA63-170FFB1B31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8575"/>
            <a:ext cx="8930642" cy="536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8499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6556E1-2C7A-158E-861B-B3541685D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26060E-9BC6-86BF-3E8F-BDA484B8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619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09E453D-CE0F-B547-8353-3885D4F81A91}" type="slidenum">
              <a:rPr lang="de-DE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55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5BAF819-8184-8AFF-5924-9AC9A06BF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Ausblick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AD3AA9E3-29CE-1768-9E27-65A27EE11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66"/>
            <a:ext cx="10852796" cy="30756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Elternpflegschaftsabend (einschließlich kurzer Info zu den Facharbeiten)</a:t>
            </a:r>
          </a:p>
          <a:p>
            <a:r>
              <a:rPr lang="de-DE" dirty="0"/>
              <a:t>Information für Schüler*innen zu den Facharbeiten</a:t>
            </a:r>
          </a:p>
          <a:p>
            <a:r>
              <a:rPr lang="de-DE" dirty="0"/>
              <a:t>Projekttage (wissenschaftspropädeutisches Arbeiten)</a:t>
            </a:r>
            <a:endParaRPr lang="de-DE" dirty="0">
              <a:ea typeface="Calibri"/>
              <a:cs typeface="Calibri"/>
            </a:endParaRPr>
          </a:p>
          <a:p>
            <a:r>
              <a:rPr lang="de-DE" dirty="0"/>
              <a:t>Wandertage (EF, Q1)</a:t>
            </a:r>
          </a:p>
          <a:p>
            <a:r>
              <a:rPr lang="de-DE" dirty="0"/>
              <a:t>Kursfahrt (Q2)</a:t>
            </a:r>
          </a:p>
          <a:p>
            <a:r>
              <a:rPr lang="de-DE" dirty="0"/>
              <a:t>Studien- und Berufsorientierung</a:t>
            </a:r>
          </a:p>
        </p:txBody>
      </p:sp>
    </p:spTree>
    <p:extLst>
      <p:ext uri="{BB962C8B-B14F-4D97-AF65-F5344CB8AC3E}">
        <p14:creationId xmlns:p14="http://schemas.microsoft.com/office/powerpoint/2010/main" val="2858570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23488" y="-645321"/>
            <a:ext cx="8160591" cy="7783163"/>
          </a:xfrm>
          <a:custGeom>
            <a:avLst/>
            <a:gdLst/>
            <a:ahLst/>
            <a:cxnLst/>
            <a:rect l="l" t="t" r="r" b="b"/>
            <a:pathLst>
              <a:path w="12240886" h="11674745">
                <a:moveTo>
                  <a:pt x="0" y="0"/>
                </a:moveTo>
                <a:lnTo>
                  <a:pt x="12240886" y="0"/>
                </a:lnTo>
                <a:lnTo>
                  <a:pt x="12240886" y="11674745"/>
                </a:lnTo>
                <a:lnTo>
                  <a:pt x="0" y="1167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416899" y="1371600"/>
            <a:ext cx="4786884" cy="5486400"/>
          </a:xfrm>
          <a:custGeom>
            <a:avLst/>
            <a:gdLst/>
            <a:ahLst/>
            <a:cxnLst/>
            <a:rect l="l" t="t" r="r" b="b"/>
            <a:pathLst>
              <a:path w="7180326" h="8229600">
                <a:moveTo>
                  <a:pt x="0" y="0"/>
                </a:moveTo>
                <a:lnTo>
                  <a:pt x="7180326" y="0"/>
                </a:lnTo>
                <a:lnTo>
                  <a:pt x="71803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1835077">
            <a:off x="-1670338" y="5828792"/>
            <a:ext cx="4876800" cy="2058416"/>
          </a:xfrm>
          <a:custGeom>
            <a:avLst/>
            <a:gdLst/>
            <a:ahLst/>
            <a:cxnLst/>
            <a:rect l="l" t="t" r="r" b="b"/>
            <a:pathLst>
              <a:path w="7315200" h="3087624">
                <a:moveTo>
                  <a:pt x="0" y="0"/>
                </a:moveTo>
                <a:lnTo>
                  <a:pt x="7315200" y="0"/>
                </a:lnTo>
                <a:lnTo>
                  <a:pt x="7315200" y="3087624"/>
                </a:lnTo>
                <a:lnTo>
                  <a:pt x="0" y="3087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261641" y="95078"/>
            <a:ext cx="9830295" cy="9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64"/>
              </a:lnSpc>
              <a:spcBef>
                <a:spcPct val="0"/>
              </a:spcBef>
            </a:pPr>
            <a:r>
              <a:rPr lang="en-US" sz="5688">
                <a:solidFill>
                  <a:srgbClr val="1A253D"/>
                </a:solidFill>
                <a:latin typeface="Adumu Regular"/>
                <a:ea typeface="Adumu Regular"/>
                <a:cs typeface="Adumu Regular"/>
                <a:sym typeface="Adumu Regular"/>
              </a:rPr>
              <a:t>SKILLS UND KOMPETENZEN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5157" y="1265108"/>
            <a:ext cx="8336423" cy="5957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83" lvl="1" indent="-259092" defTabSz="609630">
              <a:lnSpc>
                <a:spcPts val="3888"/>
              </a:lnSpc>
              <a:buFont typeface="Arial"/>
              <a:buChar char="•"/>
            </a:pP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Debattieren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über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politische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(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sowie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nicht-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politische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)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kontroverse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Themen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auf Englisch</a:t>
            </a:r>
          </a:p>
          <a:p>
            <a:pPr marL="518183" lvl="1" indent="-259092" defTabSz="609630">
              <a:lnSpc>
                <a:spcPts val="3888"/>
              </a:lnSpc>
              <a:buFont typeface="Arial"/>
              <a:buChar char="•"/>
            </a:pP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Kennenlernen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und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Durchführen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eines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international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bekannten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Debattierformats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: Model United Nations (MUN)</a:t>
            </a:r>
          </a:p>
          <a:p>
            <a:pPr marL="518183" lvl="1" indent="-259092" defTabSz="609630">
              <a:lnSpc>
                <a:spcPts val="3888"/>
              </a:lnSpc>
              <a:buFont typeface="Arial"/>
              <a:buChar char="•"/>
            </a:pP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Ausbildung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verschiedener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Kompetenzen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:</a:t>
            </a:r>
          </a:p>
          <a:p>
            <a:pPr marL="1036365" lvl="2" indent="-345455" defTabSz="609630">
              <a:lnSpc>
                <a:spcPts val="3888"/>
              </a:lnSpc>
              <a:buFont typeface="Arial"/>
              <a:buChar char="⚬"/>
            </a:pP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public speaking skills</a:t>
            </a:r>
          </a:p>
          <a:p>
            <a:pPr marL="1036365" lvl="2" indent="-345455" defTabSz="609630">
              <a:lnSpc>
                <a:spcPts val="3888"/>
              </a:lnSpc>
              <a:buFont typeface="Arial"/>
              <a:buChar char="⚬"/>
            </a:pP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presentation skills</a:t>
            </a:r>
          </a:p>
          <a:p>
            <a:pPr marL="1036365" lvl="2" indent="-345455" defTabSz="609630">
              <a:lnSpc>
                <a:spcPts val="3888"/>
              </a:lnSpc>
              <a:buFont typeface="Arial"/>
              <a:buChar char="⚬"/>
            </a:pP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negotiation skills</a:t>
            </a:r>
          </a:p>
          <a:p>
            <a:pPr marL="518183" lvl="1" indent="-259092" defTabSz="609630">
              <a:lnSpc>
                <a:spcPts val="3888"/>
              </a:lnSpc>
              <a:buFont typeface="Arial"/>
              <a:buChar char="•"/>
            </a:pP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Ausbau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des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englischen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Wortschatzes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in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abiturrelevanten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Themen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und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im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Bereich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der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internationalen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Diplomatie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   </a:t>
            </a:r>
          </a:p>
          <a:p>
            <a:pPr marL="518183" lvl="1" indent="-259092" defTabSz="609630">
              <a:lnSpc>
                <a:spcPts val="3888"/>
              </a:lnSpc>
              <a:buFont typeface="Arial"/>
              <a:buChar char="•"/>
            </a:pP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politisches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/</a:t>
            </a:r>
            <a:r>
              <a:rPr lang="en-US" sz="2399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ökonomisches</a:t>
            </a:r>
            <a:r>
              <a:rPr lang="en-US" sz="2399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Wissen  </a:t>
            </a:r>
          </a:p>
          <a:p>
            <a:pPr algn="ctr" defTabSz="609630">
              <a:lnSpc>
                <a:spcPts val="3888"/>
              </a:lnSpc>
            </a:pPr>
            <a:endParaRPr lang="en-US" sz="2399" dirty="0">
              <a:solidFill>
                <a:srgbClr val="1A253D"/>
              </a:solidFill>
              <a:latin typeface="Anteb"/>
              <a:ea typeface="Anteb"/>
              <a:cs typeface="Anteb"/>
              <a:sym typeface="Ante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24374" y="527050"/>
            <a:ext cx="5543254" cy="198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64"/>
              </a:lnSpc>
              <a:spcBef>
                <a:spcPct val="0"/>
              </a:spcBef>
            </a:pPr>
            <a:r>
              <a:rPr lang="en-US" sz="5688">
                <a:solidFill>
                  <a:srgbClr val="1A253D"/>
                </a:solidFill>
                <a:latin typeface="Adumu Regular"/>
                <a:ea typeface="Adumu Regular"/>
                <a:cs typeface="Adumu Regular"/>
                <a:sym typeface="Adumu Regular"/>
              </a:rPr>
              <a:t>TEILNAHME AN KONFERENZEN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-1758982" y="1435779"/>
            <a:ext cx="4889566" cy="5735561"/>
          </a:xfrm>
          <a:custGeom>
            <a:avLst/>
            <a:gdLst/>
            <a:ahLst/>
            <a:cxnLst/>
            <a:rect l="l" t="t" r="r" b="b"/>
            <a:pathLst>
              <a:path w="7334349" h="8603342">
                <a:moveTo>
                  <a:pt x="7334348" y="0"/>
                </a:moveTo>
                <a:lnTo>
                  <a:pt x="0" y="0"/>
                </a:lnTo>
                <a:lnTo>
                  <a:pt x="0" y="8603341"/>
                </a:lnTo>
                <a:lnTo>
                  <a:pt x="7334348" y="8603341"/>
                </a:lnTo>
                <a:lnTo>
                  <a:pt x="733434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840814" y="2704461"/>
            <a:ext cx="6510373" cy="397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Ein </a:t>
            </a:r>
            <a:r>
              <a:rPr lang="en-US" sz="2800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wichtiger</a:t>
            </a: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Pfeiler der </a:t>
            </a:r>
            <a:r>
              <a:rPr lang="en-US" sz="2800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Projektkurses</a:t>
            </a: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800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ist</a:t>
            </a: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das </a:t>
            </a:r>
            <a:r>
              <a:rPr lang="en-US" sz="2800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Erproben</a:t>
            </a: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der neu </a:t>
            </a:r>
            <a:r>
              <a:rPr lang="en-US" sz="2800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gewonnenen</a:t>
            </a: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800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Kompetenzen</a:t>
            </a: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800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durch</a:t>
            </a: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die </a:t>
            </a:r>
            <a:r>
              <a:rPr lang="en-US" sz="2800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Teilnahme</a:t>
            </a: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an </a:t>
            </a:r>
            <a:r>
              <a:rPr lang="en-US" sz="2800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Konferenzen</a:t>
            </a: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.</a:t>
            </a:r>
          </a:p>
          <a:p>
            <a:pPr algn="ctr" defTabSz="609630">
              <a:lnSpc>
                <a:spcPts val="3920"/>
              </a:lnSpc>
            </a:pPr>
            <a:endParaRPr lang="en-US" sz="2800" dirty="0">
              <a:solidFill>
                <a:srgbClr val="1A253D"/>
              </a:solidFill>
              <a:latin typeface="Anteb"/>
              <a:ea typeface="Anteb"/>
              <a:cs typeface="Anteb"/>
              <a:sym typeface="Anteb"/>
            </a:endParaRPr>
          </a:p>
          <a:p>
            <a:pPr algn="ctr" defTabSz="609630">
              <a:lnSpc>
                <a:spcPts val="3920"/>
              </a:lnSpc>
            </a:pPr>
            <a:r>
              <a:rPr lang="en-US" sz="2800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Projektkurs</a:t>
            </a: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25/26</a:t>
            </a:r>
          </a:p>
          <a:p>
            <a:pPr algn="ctr" defTabSz="609630">
              <a:lnSpc>
                <a:spcPts val="3920"/>
              </a:lnSpc>
            </a:pP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MUNLR auf Schloss </a:t>
            </a:r>
            <a:r>
              <a:rPr lang="en-US" sz="2800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Neersen</a:t>
            </a: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(DE)</a:t>
            </a:r>
          </a:p>
          <a:p>
            <a:pPr algn="ctr" defTabSz="609630">
              <a:lnSpc>
                <a:spcPts val="3920"/>
              </a:lnSpc>
            </a:pPr>
            <a:r>
              <a:rPr lang="en-US" sz="2800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IMUNA in Alkmaar (NLD)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9064477" y="1435779"/>
            <a:ext cx="4280163" cy="5735561"/>
          </a:xfrm>
          <a:custGeom>
            <a:avLst/>
            <a:gdLst/>
            <a:ahLst/>
            <a:cxnLst/>
            <a:rect l="l" t="t" r="r" b="b"/>
            <a:pathLst>
              <a:path w="6420244" h="8603342">
                <a:moveTo>
                  <a:pt x="6420244" y="0"/>
                </a:moveTo>
                <a:lnTo>
                  <a:pt x="0" y="0"/>
                </a:lnTo>
                <a:lnTo>
                  <a:pt x="0" y="8603341"/>
                </a:lnTo>
                <a:lnTo>
                  <a:pt x="6420244" y="8603341"/>
                </a:lnTo>
                <a:lnTo>
                  <a:pt x="642024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509423" y="-463875"/>
            <a:ext cx="13210845" cy="1576638"/>
          </a:xfrm>
          <a:custGeom>
            <a:avLst/>
            <a:gdLst/>
            <a:ahLst/>
            <a:cxnLst/>
            <a:rect l="l" t="t" r="r" b="b"/>
            <a:pathLst>
              <a:path w="19816268" h="2364957">
                <a:moveTo>
                  <a:pt x="0" y="0"/>
                </a:moveTo>
                <a:lnTo>
                  <a:pt x="19816268" y="0"/>
                </a:lnTo>
                <a:lnTo>
                  <a:pt x="19816268" y="2364957"/>
                </a:lnTo>
                <a:lnTo>
                  <a:pt x="0" y="2364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5004" t="-235155" r="-10666"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14422" y="287974"/>
            <a:ext cx="7414758" cy="9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64"/>
              </a:lnSpc>
              <a:spcBef>
                <a:spcPct val="0"/>
              </a:spcBef>
            </a:pPr>
            <a:r>
              <a:rPr lang="en-US" sz="5688">
                <a:solidFill>
                  <a:srgbClr val="1A253D"/>
                </a:solidFill>
                <a:latin typeface="Adumu Regular"/>
                <a:ea typeface="Adumu Regular"/>
                <a:cs typeface="Adumu Regular"/>
                <a:sym typeface="Adumu Regular"/>
              </a:rPr>
              <a:t>VORAUSSETZUNGEN</a:t>
            </a:r>
          </a:p>
        </p:txBody>
      </p:sp>
      <p:sp>
        <p:nvSpPr>
          <p:cNvPr id="3" name="Freeform 3"/>
          <p:cNvSpPr/>
          <p:nvPr/>
        </p:nvSpPr>
        <p:spPr>
          <a:xfrm rot="5400000">
            <a:off x="-2566316" y="325904"/>
            <a:ext cx="9764118" cy="5098930"/>
          </a:xfrm>
          <a:custGeom>
            <a:avLst/>
            <a:gdLst/>
            <a:ahLst/>
            <a:cxnLst/>
            <a:rect l="l" t="t" r="r" b="b"/>
            <a:pathLst>
              <a:path w="14646177" h="7648395">
                <a:moveTo>
                  <a:pt x="0" y="0"/>
                </a:moveTo>
                <a:lnTo>
                  <a:pt x="14646177" y="0"/>
                </a:lnTo>
                <a:lnTo>
                  <a:pt x="14646177" y="7648395"/>
                </a:lnTo>
                <a:lnTo>
                  <a:pt x="0" y="7648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7646" r="-32536"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477764"/>
            <a:ext cx="5410185" cy="5478668"/>
          </a:xfrm>
          <a:custGeom>
            <a:avLst/>
            <a:gdLst/>
            <a:ahLst/>
            <a:cxnLst/>
            <a:rect l="l" t="t" r="r" b="b"/>
            <a:pathLst>
              <a:path w="8115277" h="8218002">
                <a:moveTo>
                  <a:pt x="0" y="0"/>
                </a:moveTo>
                <a:lnTo>
                  <a:pt x="8115277" y="0"/>
                </a:lnTo>
                <a:lnTo>
                  <a:pt x="8115277" y="8218002"/>
                </a:lnTo>
                <a:lnTo>
                  <a:pt x="0" y="8218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10185" y="1782720"/>
            <a:ext cx="6241801" cy="405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57" lvl="1" indent="-287878" defTabSz="609630">
              <a:lnSpc>
                <a:spcPts val="4826"/>
              </a:lnSpc>
              <a:buFont typeface="Arial"/>
              <a:buChar char="•"/>
            </a:pP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gute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Englischkenntnisse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 </a:t>
            </a:r>
          </a:p>
          <a:p>
            <a:pPr marL="575757" lvl="1" indent="-287878" defTabSz="609630">
              <a:lnSpc>
                <a:spcPts val="4826"/>
              </a:lnSpc>
              <a:buFont typeface="Arial"/>
              <a:buChar char="•"/>
            </a:pP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Interesse an </a:t>
            </a: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kontroversen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Diskussionen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</a:p>
          <a:p>
            <a:pPr marL="575757" lvl="1" indent="-287878" defTabSz="609630">
              <a:lnSpc>
                <a:spcPts val="4826"/>
              </a:lnSpc>
              <a:buFont typeface="Arial"/>
              <a:buChar char="•"/>
            </a:pP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Interesse an </a:t>
            </a: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Problemen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der (</a:t>
            </a: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internationalen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) </a:t>
            </a: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Politik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 </a:t>
            </a:r>
          </a:p>
          <a:p>
            <a:pPr marL="575757" lvl="1" indent="-287878" defTabSz="609630">
              <a:lnSpc>
                <a:spcPts val="4826"/>
              </a:lnSpc>
              <a:buFont typeface="Arial"/>
              <a:buChar char="•"/>
            </a:pP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Spaß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an der </a:t>
            </a: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Kooperation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mit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</a:t>
            </a: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anderen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Schüler/</a:t>
            </a: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innen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(</a:t>
            </a:r>
            <a:r>
              <a:rPr lang="en-US" sz="2666" dirty="0" err="1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anderer</a:t>
            </a:r>
            <a:r>
              <a:rPr lang="en-US" sz="2666" dirty="0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 Länder) </a:t>
            </a:r>
          </a:p>
          <a:p>
            <a:pPr defTabSz="609630">
              <a:lnSpc>
                <a:spcPts val="2799"/>
              </a:lnSpc>
            </a:pPr>
            <a:endParaRPr lang="en-US" sz="2666" dirty="0">
              <a:solidFill>
                <a:srgbClr val="1A253D"/>
              </a:solidFill>
              <a:latin typeface="Anteb"/>
              <a:ea typeface="Anteb"/>
              <a:cs typeface="Anteb"/>
              <a:sym typeface="Anteb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509423" y="5899245"/>
            <a:ext cx="13210845" cy="1576638"/>
          </a:xfrm>
          <a:custGeom>
            <a:avLst/>
            <a:gdLst/>
            <a:ahLst/>
            <a:cxnLst/>
            <a:rect l="l" t="t" r="r" b="b"/>
            <a:pathLst>
              <a:path w="19816268" h="2364957">
                <a:moveTo>
                  <a:pt x="0" y="2364956"/>
                </a:moveTo>
                <a:lnTo>
                  <a:pt x="19816268" y="2364956"/>
                </a:lnTo>
                <a:lnTo>
                  <a:pt x="19816268" y="0"/>
                </a:lnTo>
                <a:lnTo>
                  <a:pt x="0" y="0"/>
                </a:lnTo>
                <a:lnTo>
                  <a:pt x="0" y="236495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004" t="-235155" r="-10666"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3"/>
          <p:cNvSpPr/>
          <p:nvPr/>
        </p:nvSpPr>
        <p:spPr>
          <a:xfrm rot="-5400000">
            <a:off x="-28106" y="3960167"/>
            <a:ext cx="4347867" cy="0"/>
          </a:xfrm>
          <a:prstGeom prst="line">
            <a:avLst/>
          </a:prstGeom>
          <a:ln w="114300" cap="flat">
            <a:solidFill>
              <a:srgbClr val="1A253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/>
          <p:cNvSpPr/>
          <p:nvPr/>
        </p:nvSpPr>
        <p:spPr>
          <a:xfrm rot="-5400000">
            <a:off x="5382095" y="3960167"/>
            <a:ext cx="4347867" cy="0"/>
          </a:xfrm>
          <a:prstGeom prst="line">
            <a:avLst/>
          </a:prstGeom>
          <a:ln w="114300" cap="flat">
            <a:solidFill>
              <a:srgbClr val="1A253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085315" y="2021089"/>
            <a:ext cx="1253253" cy="1248554"/>
          </a:xfrm>
          <a:custGeom>
            <a:avLst/>
            <a:gdLst/>
            <a:ahLst/>
            <a:cxnLst/>
            <a:rect l="l" t="t" r="r" b="b"/>
            <a:pathLst>
              <a:path w="1879880" h="1872831">
                <a:moveTo>
                  <a:pt x="0" y="0"/>
                </a:moveTo>
                <a:lnTo>
                  <a:pt x="1879880" y="0"/>
                </a:lnTo>
                <a:lnTo>
                  <a:pt x="1879880" y="1872831"/>
                </a:lnTo>
                <a:lnTo>
                  <a:pt x="0" y="18728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37138" y="2306152"/>
            <a:ext cx="689849" cy="701243"/>
          </a:xfrm>
          <a:custGeom>
            <a:avLst/>
            <a:gdLst/>
            <a:ahLst/>
            <a:cxnLst/>
            <a:rect l="l" t="t" r="r" b="b"/>
            <a:pathLst>
              <a:path w="1034773" h="1051865">
                <a:moveTo>
                  <a:pt x="0" y="0"/>
                </a:moveTo>
                <a:lnTo>
                  <a:pt x="1034773" y="0"/>
                </a:lnTo>
                <a:lnTo>
                  <a:pt x="1034773" y="1051865"/>
                </a:lnTo>
                <a:lnTo>
                  <a:pt x="0" y="1051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085315" y="4296082"/>
            <a:ext cx="1253253" cy="1248554"/>
          </a:xfrm>
          <a:custGeom>
            <a:avLst/>
            <a:gdLst/>
            <a:ahLst/>
            <a:cxnLst/>
            <a:rect l="l" t="t" r="r" b="b"/>
            <a:pathLst>
              <a:path w="1879880" h="1872831">
                <a:moveTo>
                  <a:pt x="0" y="0"/>
                </a:moveTo>
                <a:lnTo>
                  <a:pt x="1879880" y="0"/>
                </a:lnTo>
                <a:lnTo>
                  <a:pt x="1879880" y="1872830"/>
                </a:lnTo>
                <a:lnTo>
                  <a:pt x="0" y="1872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377415" y="4578868"/>
            <a:ext cx="749572" cy="749572"/>
          </a:xfrm>
          <a:custGeom>
            <a:avLst/>
            <a:gdLst/>
            <a:ahLst/>
            <a:cxnLst/>
            <a:rect l="l" t="t" r="r" b="b"/>
            <a:pathLst>
              <a:path w="1124358" h="1124358">
                <a:moveTo>
                  <a:pt x="0" y="0"/>
                </a:moveTo>
                <a:lnTo>
                  <a:pt x="1124358" y="0"/>
                </a:lnTo>
                <a:lnTo>
                  <a:pt x="1124358" y="1124358"/>
                </a:lnTo>
                <a:lnTo>
                  <a:pt x="0" y="1124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365260" y="3232245"/>
            <a:ext cx="3542255" cy="62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227"/>
              </a:lnSpc>
            </a:pPr>
            <a:r>
              <a:rPr lang="en-US" sz="3734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Sonstige Mitarbeit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84628" y="1923137"/>
            <a:ext cx="3542255" cy="129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227"/>
              </a:lnSpc>
            </a:pPr>
            <a:r>
              <a:rPr lang="en-US" sz="3734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Erstellen eines "Briefing Books"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52878" y="4175432"/>
            <a:ext cx="3542255" cy="62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227"/>
              </a:lnSpc>
            </a:pPr>
            <a:r>
              <a:rPr lang="en-US" sz="3734">
                <a:solidFill>
                  <a:srgbClr val="1A253D"/>
                </a:solidFill>
                <a:latin typeface="Anteb"/>
                <a:ea typeface="Anteb"/>
                <a:cs typeface="Anteb"/>
                <a:sym typeface="Anteb"/>
              </a:rPr>
              <a:t>Portfolio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251278" y="324170"/>
            <a:ext cx="12694555" cy="9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64"/>
              </a:lnSpc>
              <a:spcBef>
                <a:spcPct val="0"/>
              </a:spcBef>
            </a:pPr>
            <a:r>
              <a:rPr lang="en-US" sz="5688">
                <a:solidFill>
                  <a:srgbClr val="1A253D"/>
                </a:solidFill>
                <a:latin typeface="Adumu Regular"/>
                <a:ea typeface="Adumu Regular"/>
                <a:cs typeface="Adumu Regular"/>
                <a:sym typeface="Adumu Regular"/>
              </a:rPr>
              <a:t>ANFORDERUNGEN UND BEWERTUNG</a:t>
            </a:r>
          </a:p>
        </p:txBody>
      </p:sp>
      <p:sp>
        <p:nvSpPr>
          <p:cNvPr id="13" name="Freeform 13"/>
          <p:cNvSpPr/>
          <p:nvPr/>
        </p:nvSpPr>
        <p:spPr>
          <a:xfrm>
            <a:off x="685800" y="3330314"/>
            <a:ext cx="1253253" cy="1248554"/>
          </a:xfrm>
          <a:custGeom>
            <a:avLst/>
            <a:gdLst/>
            <a:ahLst/>
            <a:cxnLst/>
            <a:rect l="l" t="t" r="r" b="b"/>
            <a:pathLst>
              <a:path w="1879880" h="1872831">
                <a:moveTo>
                  <a:pt x="0" y="0"/>
                </a:moveTo>
                <a:lnTo>
                  <a:pt x="1879880" y="0"/>
                </a:lnTo>
                <a:lnTo>
                  <a:pt x="1879880" y="1872831"/>
                </a:lnTo>
                <a:lnTo>
                  <a:pt x="0" y="18728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62174" y="3571230"/>
            <a:ext cx="700506" cy="789303"/>
          </a:xfrm>
          <a:custGeom>
            <a:avLst/>
            <a:gdLst/>
            <a:ahLst/>
            <a:cxnLst/>
            <a:rect l="l" t="t" r="r" b="b"/>
            <a:pathLst>
              <a:path w="1050759" h="1183954">
                <a:moveTo>
                  <a:pt x="0" y="0"/>
                </a:moveTo>
                <a:lnTo>
                  <a:pt x="1050760" y="0"/>
                </a:lnTo>
                <a:lnTo>
                  <a:pt x="1050760" y="1183954"/>
                </a:lnTo>
                <a:lnTo>
                  <a:pt x="0" y="1183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DE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Larissa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B95D6ECC780442AE6F25D7F9F5C867" ma:contentTypeVersion="4" ma:contentTypeDescription="Ein neues Dokument erstellen." ma:contentTypeScope="" ma:versionID="6bca23d50a6b3788e022262c1cee0c5c">
  <xsd:schema xmlns:xsd="http://www.w3.org/2001/XMLSchema" xmlns:xs="http://www.w3.org/2001/XMLSchema" xmlns:p="http://schemas.microsoft.com/office/2006/metadata/properties" xmlns:ns2="75ca296f-c3b5-4d4c-a432-43885cba9826" targetNamespace="http://schemas.microsoft.com/office/2006/metadata/properties" ma:root="true" ma:fieldsID="f986a19bddeb5cb6f3345c2b3af98c6c" ns2:_="">
    <xsd:import namespace="75ca296f-c3b5-4d4c-a432-43885cba98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a296f-c3b5-4d4c-a432-43885cba98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3DB5C9-C37D-4BDD-9E6F-E82EFF16BE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ca296f-c3b5-4d4c-a432-43885cba98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6C794C-396E-4A26-B62B-B78EBCE0201A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75ca296f-c3b5-4d4c-a432-43885cba9826"/>
  </ds:schemaRefs>
</ds:datastoreItem>
</file>

<file path=customXml/itemProps3.xml><?xml version="1.0" encoding="utf-8"?>
<ds:datastoreItem xmlns:ds="http://schemas.openxmlformats.org/officeDocument/2006/customXml" ds:itemID="{495B080B-00CB-4154-9D52-94FF2B4BF6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2501</Words>
  <Application>Microsoft Macintosh PowerPoint</Application>
  <PresentationFormat>Breitbild</PresentationFormat>
  <Paragraphs>545</Paragraphs>
  <Slides>55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55</vt:i4>
      </vt:variant>
    </vt:vector>
  </HeadingPairs>
  <TitlesOfParts>
    <vt:vector size="74" baseType="lpstr">
      <vt:lpstr>Adumu Regular</vt:lpstr>
      <vt:lpstr>Anteb</vt:lpstr>
      <vt:lpstr>Aptos</vt:lpstr>
      <vt:lpstr>Aptos Display</vt:lpstr>
      <vt:lpstr>Arial</vt:lpstr>
      <vt:lpstr>BentonSans</vt:lpstr>
      <vt:lpstr>Calibri</vt:lpstr>
      <vt:lpstr>Cambria Math</vt:lpstr>
      <vt:lpstr>Montserrat</vt:lpstr>
      <vt:lpstr>Montserrat Bold</vt:lpstr>
      <vt:lpstr>Poppins</vt:lpstr>
      <vt:lpstr>Poppins Bold</vt:lpstr>
      <vt:lpstr>Poppins Bold Italics</vt:lpstr>
      <vt:lpstr>Poppins Italics</vt:lpstr>
      <vt:lpstr>Poppins Semi-Bold</vt:lpstr>
      <vt:lpstr>Wingdings</vt:lpstr>
      <vt:lpstr>Benutzerdefiniertes Design</vt:lpstr>
      <vt:lpstr>Office Theme</vt:lpstr>
      <vt:lpstr>Larissa</vt:lpstr>
      <vt:lpstr>Die gymnasiale Oberstufe am GSS - Fortsetzung</vt:lpstr>
      <vt:lpstr>Ansprechpartner*innen</vt:lpstr>
      <vt:lpstr>Übersicht</vt:lpstr>
      <vt:lpstr>Projektkurs oder Facharbeit?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Projektkurs "Nachhaltigkeit“ Nachhaltig leben – globale Ziele, lokale Umsetzung und deine Ideen! </vt:lpstr>
      <vt:lpstr>Dauer / Aufbau  der gymnasialen Oberstufe</vt:lpstr>
      <vt:lpstr>Versetzungsbedingungen  und Nachprüfungen</vt:lpstr>
      <vt:lpstr>Versetzung in die Q1</vt:lpstr>
      <vt:lpstr>Wochenstunden</vt:lpstr>
      <vt:lpstr>Pflichtbelegung: Q-Phase</vt:lpstr>
      <vt:lpstr>Folgekursprinzip</vt:lpstr>
      <vt:lpstr>Pflichtbelegung Q-Phase</vt:lpstr>
      <vt:lpstr>Wahl der Leistungskurse</vt:lpstr>
      <vt:lpstr>Notenpunkte</vt:lpstr>
      <vt:lpstr>Schriftlichkeit</vt:lpstr>
      <vt:lpstr>Neue Fächer</vt:lpstr>
      <vt:lpstr>Angebotene Sportprofile</vt:lpstr>
      <vt:lpstr>Besondere Lernleistung</vt:lpstr>
      <vt:lpstr>    Wahl der vier Abiturfächer</vt:lpstr>
      <vt:lpstr>Bedingungen für die Wahl  der Abiturfächer</vt:lpstr>
      <vt:lpstr>Bedingungen für die Wahl  der Abiturfächer</vt:lpstr>
      <vt:lpstr>Abiturzulassung – Block I</vt:lpstr>
      <vt:lpstr>Abitur – Block II</vt:lpstr>
      <vt:lpstr>Abitur – Gesamtberechnung</vt:lpstr>
      <vt:lpstr>Wiederholung / Rücktritt</vt:lpstr>
      <vt:lpstr>Verfahren bei Nichtzulassung</vt:lpstr>
      <vt:lpstr>Wiederholung der Abiturprüfung</vt:lpstr>
      <vt:lpstr>Weitere Berechtigungen</vt:lpstr>
      <vt:lpstr>Kurswahlen</vt:lpstr>
      <vt:lpstr>Fächerpräsentation</vt:lpstr>
      <vt:lpstr>Laufbahnplanung mit LuPo</vt:lpstr>
      <vt:lpstr>Ausblick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 für den Elternabend</dc:title>
  <dc:creator>Donata Hillmann</dc:creator>
  <cp:lastModifiedBy>Alboteanu-Schirner, Ana Maria (GY Schwertstrasse)</cp:lastModifiedBy>
  <cp:revision>105</cp:revision>
  <dcterms:created xsi:type="dcterms:W3CDTF">2019-11-21T16:28:07Z</dcterms:created>
  <dcterms:modified xsi:type="dcterms:W3CDTF">2026-02-19T16:47:16Z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0x0101004BB95D6ECC780442AE6F25D7F9F5C867</vt:lpwstr>
  </property>
</Properties>
</file>