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</p:sldMasterIdLst>
  <p:notesMasterIdLst>
    <p:notesMasterId r:id="rId39"/>
  </p:notesMasterIdLst>
  <p:sldIdLst>
    <p:sldId id="420" r:id="rId5"/>
    <p:sldId id="422" r:id="rId6"/>
    <p:sldId id="426" r:id="rId7"/>
    <p:sldId id="444" r:id="rId8"/>
    <p:sldId id="421" r:id="rId9"/>
    <p:sldId id="468" r:id="rId10"/>
    <p:sldId id="430" r:id="rId11"/>
    <p:sldId id="446" r:id="rId12"/>
    <p:sldId id="436" r:id="rId13"/>
    <p:sldId id="447" r:id="rId14"/>
    <p:sldId id="448" r:id="rId15"/>
    <p:sldId id="472" r:id="rId16"/>
    <p:sldId id="433" r:id="rId17"/>
    <p:sldId id="438" r:id="rId18"/>
    <p:sldId id="449" r:id="rId19"/>
    <p:sldId id="450" r:id="rId20"/>
    <p:sldId id="474" r:id="rId21"/>
    <p:sldId id="441" r:id="rId22"/>
    <p:sldId id="453" r:id="rId23"/>
    <p:sldId id="475" r:id="rId24"/>
    <p:sldId id="456" r:id="rId25"/>
    <p:sldId id="476" r:id="rId26"/>
    <p:sldId id="439" r:id="rId27"/>
    <p:sldId id="464" r:id="rId28"/>
    <p:sldId id="461" r:id="rId29"/>
    <p:sldId id="424" r:id="rId30"/>
    <p:sldId id="466" r:id="rId31"/>
    <p:sldId id="467" r:id="rId32"/>
    <p:sldId id="471" r:id="rId33"/>
    <p:sldId id="463" r:id="rId34"/>
    <p:sldId id="477" r:id="rId35"/>
    <p:sldId id="480" r:id="rId36"/>
    <p:sldId id="478" r:id="rId37"/>
    <p:sldId id="479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F00"/>
    <a:srgbClr val="30528E"/>
    <a:srgbClr val="334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CC888-141B-3644-98DE-1605C47C3174}" v="2" dt="2026-02-18T13:51:20.230"/>
    <p1510:client id="{B1943748-0594-44F5-91B1-A971CC35A3AC}" v="37" dt="2026-02-18T10:37:03.841"/>
    <p1510:client id="{E245F5AA-319B-49B6-BEEB-7725A02F0093}" v="60" dt="2026-02-18T16:23:04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6"/>
  </p:normalViewPr>
  <p:slideViewPr>
    <p:cSldViewPr snapToGrid="0">
      <p:cViewPr varScale="1">
        <p:scale>
          <a:sx n="98" d="100"/>
          <a:sy n="98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schnig, Sebastian (GY Schwertstrasse)" userId="S::s.petschnig@gy-schwertstrasse.solingen.de::412425ce-e795-4d64-a455-9778a1844b59" providerId="AD" clId="Web-{E245F5AA-319B-49B6-BEEB-7725A02F0093}"/>
    <pc:docChg chg="modSld">
      <pc:chgData name="Petschnig, Sebastian (GY Schwertstrasse)" userId="S::s.petschnig@gy-schwertstrasse.solingen.de::412425ce-e795-4d64-a455-9778a1844b59" providerId="AD" clId="Web-{E245F5AA-319B-49B6-BEEB-7725A02F0093}" dt="2026-02-18T16:23:04.507" v="62" actId="20577"/>
      <pc:docMkLst>
        <pc:docMk/>
      </pc:docMkLst>
      <pc:sldChg chg="modSp">
        <pc:chgData name="Petschnig, Sebastian (GY Schwertstrasse)" userId="S::s.petschnig@gy-schwertstrasse.solingen.de::412425ce-e795-4d64-a455-9778a1844b59" providerId="AD" clId="Web-{E245F5AA-319B-49B6-BEEB-7725A02F0093}" dt="2026-02-18T16:19:45.453" v="33" actId="20577"/>
        <pc:sldMkLst>
          <pc:docMk/>
          <pc:sldMk cId="2854984490" sldId="424"/>
        </pc:sldMkLst>
        <pc:spChg chg="mod">
          <ac:chgData name="Petschnig, Sebastian (GY Schwertstrasse)" userId="S::s.petschnig@gy-schwertstrasse.solingen.de::412425ce-e795-4d64-a455-9778a1844b59" providerId="AD" clId="Web-{E245F5AA-319B-49B6-BEEB-7725A02F0093}" dt="2026-02-18T16:19:45.453" v="33" actId="20577"/>
          <ac:spMkLst>
            <pc:docMk/>
            <pc:sldMk cId="2854984490" sldId="424"/>
            <ac:spMk id="3" creationId="{5F48E51F-5852-57CD-130F-E984E6F5F9B0}"/>
          </ac:spMkLst>
        </pc:spChg>
      </pc:sldChg>
      <pc:sldChg chg="modNotes">
        <pc:chgData name="Petschnig, Sebastian (GY Schwertstrasse)" userId="S::s.petschnig@gy-schwertstrasse.solingen.de::412425ce-e795-4d64-a455-9778a1844b59" providerId="AD" clId="Web-{E245F5AA-319B-49B6-BEEB-7725A02F0093}" dt="2026-02-18T16:15:06.548" v="2"/>
        <pc:sldMkLst>
          <pc:docMk/>
          <pc:sldMk cId="2439864423" sldId="426"/>
        </pc:sldMkLst>
      </pc:sldChg>
      <pc:sldChg chg="modSp">
        <pc:chgData name="Petschnig, Sebastian (GY Schwertstrasse)" userId="S::s.petschnig@gy-schwertstrasse.solingen.de::412425ce-e795-4d64-a455-9778a1844b59" providerId="AD" clId="Web-{E245F5AA-319B-49B6-BEEB-7725A02F0093}" dt="2026-02-18T16:18:08.434" v="28" actId="20577"/>
        <pc:sldMkLst>
          <pc:docMk/>
          <pc:sldMk cId="3664745294" sldId="456"/>
        </pc:sldMkLst>
        <pc:spChg chg="mod">
          <ac:chgData name="Petschnig, Sebastian (GY Schwertstrasse)" userId="S::s.petschnig@gy-schwertstrasse.solingen.de::412425ce-e795-4d64-a455-9778a1844b59" providerId="AD" clId="Web-{E245F5AA-319B-49B6-BEEB-7725A02F0093}" dt="2026-02-18T16:18:08.434" v="28" actId="20577"/>
          <ac:spMkLst>
            <pc:docMk/>
            <pc:sldMk cId="3664745294" sldId="456"/>
            <ac:spMk id="3" creationId="{30566254-3A15-3524-9AD7-ABE5B2264F19}"/>
          </ac:spMkLst>
        </pc:spChg>
      </pc:sldChg>
      <pc:sldChg chg="modSp">
        <pc:chgData name="Petschnig, Sebastian (GY Schwertstrasse)" userId="S::s.petschnig@gy-schwertstrasse.solingen.de::412425ce-e795-4d64-a455-9778a1844b59" providerId="AD" clId="Web-{E245F5AA-319B-49B6-BEEB-7725A02F0093}" dt="2026-02-18T16:23:04.507" v="62" actId="20577"/>
        <pc:sldMkLst>
          <pc:docMk/>
          <pc:sldMk cId="742367514" sldId="477"/>
        </pc:sldMkLst>
        <pc:spChg chg="mod">
          <ac:chgData name="Petschnig, Sebastian (GY Schwertstrasse)" userId="S::s.petschnig@gy-schwertstrasse.solingen.de::412425ce-e795-4d64-a455-9778a1844b59" providerId="AD" clId="Web-{E245F5AA-319B-49B6-BEEB-7725A02F0093}" dt="2026-02-18T16:23:04.507" v="62" actId="20577"/>
          <ac:spMkLst>
            <pc:docMk/>
            <pc:sldMk cId="742367514" sldId="477"/>
            <ac:spMk id="3" creationId="{188C698D-DE83-62EE-2365-CD6D1C79F01B}"/>
          </ac:spMkLst>
        </pc:spChg>
      </pc:sldChg>
    </pc:docChg>
  </pc:docChgLst>
  <pc:docChgLst>
    <pc:chgData name="Petschnig, Sebastian (GY Schwertstrasse)" userId="S::s.petschnig@gy-schwertstrasse.solingen.de::412425ce-e795-4d64-a455-9778a1844b59" providerId="AD" clId="Web-{B1943748-0594-44F5-91B1-A971CC35A3AC}"/>
    <pc:docChg chg="modSld">
      <pc:chgData name="Petschnig, Sebastian (GY Schwertstrasse)" userId="S::s.petschnig@gy-schwertstrasse.solingen.de::412425ce-e795-4d64-a455-9778a1844b59" providerId="AD" clId="Web-{B1943748-0594-44F5-91B1-A971CC35A3AC}" dt="2026-02-18T10:37:03.841" v="37" actId="20577"/>
      <pc:docMkLst>
        <pc:docMk/>
      </pc:docMkLst>
      <pc:sldChg chg="modSp">
        <pc:chgData name="Petschnig, Sebastian (GY Schwertstrasse)" userId="S::s.petschnig@gy-schwertstrasse.solingen.de::412425ce-e795-4d64-a455-9778a1844b59" providerId="AD" clId="Web-{B1943748-0594-44F5-91B1-A971CC35A3AC}" dt="2026-02-18T10:37:03.841" v="37" actId="20577"/>
        <pc:sldMkLst>
          <pc:docMk/>
          <pc:sldMk cId="393861988" sldId="461"/>
        </pc:sldMkLst>
        <pc:spChg chg="mod">
          <ac:chgData name="Petschnig, Sebastian (GY Schwertstrasse)" userId="S::s.petschnig@gy-schwertstrasse.solingen.de::412425ce-e795-4d64-a455-9778a1844b59" providerId="AD" clId="Web-{B1943748-0594-44F5-91B1-A971CC35A3AC}" dt="2026-02-18T10:37:03.841" v="37" actId="20577"/>
          <ac:spMkLst>
            <pc:docMk/>
            <pc:sldMk cId="393861988" sldId="461"/>
            <ac:spMk id="3" creationId="{11B9EB09-A9AD-5C40-F765-86C2D20AFB9A}"/>
          </ac:spMkLst>
        </pc:spChg>
      </pc:sldChg>
    </pc:docChg>
  </pc:docChgLst>
  <pc:docChgLst>
    <pc:chgData name="Alboteanu-Schirner, Ana Maria (GY Schwertstrasse)" userId="d5f821ac-8adf-4f74-b15e-da17897d6a0d" providerId="ADAL" clId="{0F6E785F-94FF-578C-BB1D-7456D04939F2}"/>
    <pc:docChg chg="undo custSel modSld">
      <pc:chgData name="Alboteanu-Schirner, Ana Maria (GY Schwertstrasse)" userId="d5f821ac-8adf-4f74-b15e-da17897d6a0d" providerId="ADAL" clId="{0F6E785F-94FF-578C-BB1D-7456D04939F2}" dt="2026-02-18T14:04:44.564" v="975" actId="13926"/>
      <pc:docMkLst>
        <pc:docMk/>
      </pc:docMkLst>
      <pc:sldChg chg="addSp delSp modSp mod delAnim">
        <pc:chgData name="Alboteanu-Schirner, Ana Maria (GY Schwertstrasse)" userId="d5f821ac-8adf-4f74-b15e-da17897d6a0d" providerId="ADAL" clId="{0F6E785F-94FF-578C-BB1D-7456D04939F2}" dt="2026-02-16T18:58:21.048" v="470" actId="20577"/>
        <pc:sldMkLst>
          <pc:docMk/>
          <pc:sldMk cId="1840974611" sldId="420"/>
        </pc:sldMkLst>
        <pc:spChg chg="mod">
          <ac:chgData name="Alboteanu-Schirner, Ana Maria (GY Schwertstrasse)" userId="d5f821ac-8adf-4f74-b15e-da17897d6a0d" providerId="ADAL" clId="{0F6E785F-94FF-578C-BB1D-7456D04939F2}" dt="2026-02-16T18:58:21.048" v="470" actId="20577"/>
          <ac:spMkLst>
            <pc:docMk/>
            <pc:sldMk cId="1840974611" sldId="420"/>
            <ac:spMk id="2" creationId="{D53C1A34-66B8-925C-4A85-CC9C2973B605}"/>
          </ac:spMkLst>
        </pc:spChg>
        <pc:spChg chg="mod">
          <ac:chgData name="Alboteanu-Schirner, Ana Maria (GY Schwertstrasse)" userId="d5f821ac-8adf-4f74-b15e-da17897d6a0d" providerId="ADAL" clId="{0F6E785F-94FF-578C-BB1D-7456D04939F2}" dt="2026-02-16T18:27:59.736" v="194" actId="1076"/>
          <ac:spMkLst>
            <pc:docMk/>
            <pc:sldMk cId="1840974611" sldId="420"/>
            <ac:spMk id="3" creationId="{CA4F3CA0-92BE-668C-CF5B-71E0397180CF}"/>
          </ac:spMkLst>
        </pc:spChg>
        <pc:picChg chg="mod">
          <ac:chgData name="Alboteanu-Schirner, Ana Maria (GY Schwertstrasse)" userId="d5f821ac-8adf-4f74-b15e-da17897d6a0d" providerId="ADAL" clId="{0F6E785F-94FF-578C-BB1D-7456D04939F2}" dt="2026-02-16T18:28:04.934" v="195" actId="1076"/>
          <ac:picMkLst>
            <pc:docMk/>
            <pc:sldMk cId="1840974611" sldId="420"/>
            <ac:picMk id="4" creationId="{1FE1AE39-B0EB-A421-1DF6-648B57E21643}"/>
          </ac:picMkLst>
        </pc:picChg>
        <pc:picChg chg="add mod">
          <ac:chgData name="Alboteanu-Schirner, Ana Maria (GY Schwertstrasse)" userId="d5f821ac-8adf-4f74-b15e-da17897d6a0d" providerId="ADAL" clId="{0F6E785F-94FF-578C-BB1D-7456D04939F2}" dt="2026-02-16T18:29:23.812" v="206" actId="1076"/>
          <ac:picMkLst>
            <pc:docMk/>
            <pc:sldMk cId="1840974611" sldId="420"/>
            <ac:picMk id="6" creationId="{49A622DA-023B-B929-6BFC-9758D5FDC72E}"/>
          </ac:picMkLst>
        </pc:picChg>
        <pc:picChg chg="add mod">
          <ac:chgData name="Alboteanu-Schirner, Ana Maria (GY Schwertstrasse)" userId="d5f821ac-8adf-4f74-b15e-da17897d6a0d" providerId="ADAL" clId="{0F6E785F-94FF-578C-BB1D-7456D04939F2}" dt="2026-02-16T18:29:21.869" v="205" actId="1076"/>
          <ac:picMkLst>
            <pc:docMk/>
            <pc:sldMk cId="1840974611" sldId="420"/>
            <ac:picMk id="9" creationId="{4FDBF532-BCA3-4577-B838-55EEFAA3B400}"/>
          </ac:picMkLst>
        </pc:picChg>
      </pc:sldChg>
      <pc:sldChg chg="modSp mod">
        <pc:chgData name="Alboteanu-Schirner, Ana Maria (GY Schwertstrasse)" userId="d5f821ac-8adf-4f74-b15e-da17897d6a0d" providerId="ADAL" clId="{0F6E785F-94FF-578C-BB1D-7456D04939F2}" dt="2026-02-16T19:02:51.133" v="510" actId="20577"/>
        <pc:sldMkLst>
          <pc:docMk/>
          <pc:sldMk cId="1797265595" sldId="421"/>
        </pc:sldMkLst>
        <pc:graphicFrameChg chg="modGraphic">
          <ac:chgData name="Alboteanu-Schirner, Ana Maria (GY Schwertstrasse)" userId="d5f821ac-8adf-4f74-b15e-da17897d6a0d" providerId="ADAL" clId="{0F6E785F-94FF-578C-BB1D-7456D04939F2}" dt="2026-02-16T19:02:51.133" v="510" actId="20577"/>
          <ac:graphicFrameMkLst>
            <pc:docMk/>
            <pc:sldMk cId="1797265595" sldId="421"/>
            <ac:graphicFrameMk id="10" creationId="{D3E09C86-3816-268C-B47E-A8F4F4B422AB}"/>
          </ac:graphicFrameMkLst>
        </pc:graphicFrameChg>
      </pc:sldChg>
      <pc:sldChg chg="delSp modSp mod">
        <pc:chgData name="Alboteanu-Schirner, Ana Maria (GY Schwertstrasse)" userId="d5f821ac-8adf-4f74-b15e-da17897d6a0d" providerId="ADAL" clId="{0F6E785F-94FF-578C-BB1D-7456D04939F2}" dt="2026-02-16T19:01:42.998" v="497" actId="1036"/>
        <pc:sldMkLst>
          <pc:docMk/>
          <pc:sldMk cId="3663839840" sldId="422"/>
        </pc:sldMkLst>
        <pc:spChg chg="mod">
          <ac:chgData name="Alboteanu-Schirner, Ana Maria (GY Schwertstrasse)" userId="d5f821ac-8adf-4f74-b15e-da17897d6a0d" providerId="ADAL" clId="{0F6E785F-94FF-578C-BB1D-7456D04939F2}" dt="2026-02-16T19:01:42.998" v="497" actId="1036"/>
          <ac:spMkLst>
            <pc:docMk/>
            <pc:sldMk cId="3663839840" sldId="422"/>
            <ac:spMk id="6" creationId="{128F051B-98E4-AD4E-E168-42EE6FC9A2CB}"/>
          </ac:spMkLst>
        </pc:spChg>
        <pc:spChg chg="mod">
          <ac:chgData name="Alboteanu-Schirner, Ana Maria (GY Schwertstrasse)" userId="d5f821ac-8adf-4f74-b15e-da17897d6a0d" providerId="ADAL" clId="{0F6E785F-94FF-578C-BB1D-7456D04939F2}" dt="2026-02-16T19:00:35.089" v="496" actId="27636"/>
          <ac:spMkLst>
            <pc:docMk/>
            <pc:sldMk cId="3663839840" sldId="422"/>
            <ac:spMk id="9" creationId="{A98ACB5D-563F-786A-0FB7-1EFD5EFE1367}"/>
          </ac:spMkLst>
        </pc:spChg>
        <pc:spChg chg="mod">
          <ac:chgData name="Alboteanu-Schirner, Ana Maria (GY Schwertstrasse)" userId="d5f821ac-8adf-4f74-b15e-da17897d6a0d" providerId="ADAL" clId="{0F6E785F-94FF-578C-BB1D-7456D04939F2}" dt="2026-02-16T18:29:49.469" v="211" actId="1076"/>
          <ac:spMkLst>
            <pc:docMk/>
            <pc:sldMk cId="3663839840" sldId="422"/>
            <ac:spMk id="15" creationId="{2D90E34C-F3C0-B361-408A-D67D20B231DD}"/>
          </ac:spMkLst>
        </pc:spChg>
        <pc:spChg chg="mod">
          <ac:chgData name="Alboteanu-Schirner, Ana Maria (GY Schwertstrasse)" userId="d5f821ac-8adf-4f74-b15e-da17897d6a0d" providerId="ADAL" clId="{0F6E785F-94FF-578C-BB1D-7456D04939F2}" dt="2026-02-16T19:00:18.402" v="485" actId="20577"/>
          <ac:spMkLst>
            <pc:docMk/>
            <pc:sldMk cId="3663839840" sldId="422"/>
            <ac:spMk id="16" creationId="{F0733FA4-5245-0B9F-BAA3-5502966F52B0}"/>
          </ac:spMkLst>
        </pc:spChg>
      </pc:sldChg>
      <pc:sldChg chg="modSp mod">
        <pc:chgData name="Alboteanu-Schirner, Ana Maria (GY Schwertstrasse)" userId="d5f821ac-8adf-4f74-b15e-da17897d6a0d" providerId="ADAL" clId="{0F6E785F-94FF-578C-BB1D-7456D04939F2}" dt="2026-02-16T19:32:32.415" v="906" actId="13926"/>
        <pc:sldMkLst>
          <pc:docMk/>
          <pc:sldMk cId="2854984490" sldId="424"/>
        </pc:sldMkLst>
        <pc:spChg chg="mod">
          <ac:chgData name="Alboteanu-Schirner, Ana Maria (GY Schwertstrasse)" userId="d5f821ac-8adf-4f74-b15e-da17897d6a0d" providerId="ADAL" clId="{0F6E785F-94FF-578C-BB1D-7456D04939F2}" dt="2026-02-16T19:32:32.415" v="906" actId="13926"/>
          <ac:spMkLst>
            <pc:docMk/>
            <pc:sldMk cId="2854984490" sldId="424"/>
            <ac:spMk id="3" creationId="{5F48E51F-5852-57CD-130F-E984E6F5F9B0}"/>
          </ac:spMkLst>
        </pc:spChg>
        <pc:spChg chg="mod">
          <ac:chgData name="Alboteanu-Schirner, Ana Maria (GY Schwertstrasse)" userId="d5f821ac-8adf-4f74-b15e-da17897d6a0d" providerId="ADAL" clId="{0F6E785F-94FF-578C-BB1D-7456D04939F2}" dt="2026-02-16T18:41:47.025" v="409" actId="1035"/>
          <ac:spMkLst>
            <pc:docMk/>
            <pc:sldMk cId="2854984490" sldId="424"/>
            <ac:spMk id="5" creationId="{5582AC98-CC56-EDEB-5A85-411E204E1128}"/>
          </ac:spMkLst>
        </pc:spChg>
      </pc:sldChg>
      <pc:sldChg chg="modSp mod">
        <pc:chgData name="Alboteanu-Schirner, Ana Maria (GY Schwertstrasse)" userId="d5f821ac-8adf-4f74-b15e-da17897d6a0d" providerId="ADAL" clId="{0F6E785F-94FF-578C-BB1D-7456D04939F2}" dt="2026-02-16T19:08:58.276" v="563" actId="20577"/>
        <pc:sldMkLst>
          <pc:docMk/>
          <pc:sldMk cId="3361831273" sldId="433"/>
        </pc:sldMkLst>
        <pc:spChg chg="mod">
          <ac:chgData name="Alboteanu-Schirner, Ana Maria (GY Schwertstrasse)" userId="d5f821ac-8adf-4f74-b15e-da17897d6a0d" providerId="ADAL" clId="{0F6E785F-94FF-578C-BB1D-7456D04939F2}" dt="2026-02-16T19:08:58.276" v="563" actId="20577"/>
          <ac:spMkLst>
            <pc:docMk/>
            <pc:sldMk cId="3361831273" sldId="433"/>
            <ac:spMk id="3" creationId="{503161AD-EA40-5F90-FCDE-831E9326F978}"/>
          </ac:spMkLst>
        </pc:spChg>
      </pc:sldChg>
      <pc:sldChg chg="modSp mod">
        <pc:chgData name="Alboteanu-Schirner, Ana Maria (GY Schwertstrasse)" userId="d5f821ac-8adf-4f74-b15e-da17897d6a0d" providerId="ADAL" clId="{0F6E785F-94FF-578C-BB1D-7456D04939F2}" dt="2026-02-16T19:10:35.048" v="565" actId="20577"/>
        <pc:sldMkLst>
          <pc:docMk/>
          <pc:sldMk cId="3988903701" sldId="441"/>
        </pc:sldMkLst>
        <pc:spChg chg="mod">
          <ac:chgData name="Alboteanu-Schirner, Ana Maria (GY Schwertstrasse)" userId="d5f821ac-8adf-4f74-b15e-da17897d6a0d" providerId="ADAL" clId="{0F6E785F-94FF-578C-BB1D-7456D04939F2}" dt="2026-02-16T19:10:35.048" v="565" actId="20577"/>
          <ac:spMkLst>
            <pc:docMk/>
            <pc:sldMk cId="3988903701" sldId="441"/>
            <ac:spMk id="3" creationId="{D398DBE2-A0D9-2C2B-A3BD-496F8EF8C803}"/>
          </ac:spMkLst>
        </pc:spChg>
      </pc:sldChg>
      <pc:sldChg chg="modSp mod">
        <pc:chgData name="Alboteanu-Schirner, Ana Maria (GY Schwertstrasse)" userId="d5f821ac-8adf-4f74-b15e-da17897d6a0d" providerId="ADAL" clId="{0F6E785F-94FF-578C-BB1D-7456D04939F2}" dt="2026-02-18T14:04:44.564" v="975" actId="13926"/>
        <pc:sldMkLst>
          <pc:docMk/>
          <pc:sldMk cId="2009648109" sldId="446"/>
        </pc:sldMkLst>
        <pc:graphicFrameChg chg="modGraphic">
          <ac:chgData name="Alboteanu-Schirner, Ana Maria (GY Schwertstrasse)" userId="d5f821ac-8adf-4f74-b15e-da17897d6a0d" providerId="ADAL" clId="{0F6E785F-94FF-578C-BB1D-7456D04939F2}" dt="2026-02-18T14:04:44.564" v="975" actId="13926"/>
          <ac:graphicFrameMkLst>
            <pc:docMk/>
            <pc:sldMk cId="2009648109" sldId="446"/>
            <ac:graphicFrameMk id="5" creationId="{16A75F7C-A590-6924-606D-6121FD25933A}"/>
          </ac:graphicFrameMkLst>
        </pc:graphicFrameChg>
      </pc:sldChg>
      <pc:sldChg chg="modNotesTx">
        <pc:chgData name="Alboteanu-Schirner, Ana Maria (GY Schwertstrasse)" userId="d5f821ac-8adf-4f74-b15e-da17897d6a0d" providerId="ADAL" clId="{0F6E785F-94FF-578C-BB1D-7456D04939F2}" dt="2026-02-16T19:19:48.764" v="817" actId="20577"/>
        <pc:sldMkLst>
          <pc:docMk/>
          <pc:sldMk cId="393861988" sldId="461"/>
        </pc:sldMkLst>
      </pc:sldChg>
      <pc:sldChg chg="modSp mod">
        <pc:chgData name="Alboteanu-Schirner, Ana Maria (GY Schwertstrasse)" userId="d5f821ac-8adf-4f74-b15e-da17897d6a0d" providerId="ADAL" clId="{0F6E785F-94FF-578C-BB1D-7456D04939F2}" dt="2026-02-09T19:38:04.413" v="151" actId="20577"/>
        <pc:sldMkLst>
          <pc:docMk/>
          <pc:sldMk cId="2858570087" sldId="463"/>
        </pc:sldMkLst>
        <pc:spChg chg="mod">
          <ac:chgData name="Alboteanu-Schirner, Ana Maria (GY Schwertstrasse)" userId="d5f821ac-8adf-4f74-b15e-da17897d6a0d" providerId="ADAL" clId="{0F6E785F-94FF-578C-BB1D-7456D04939F2}" dt="2026-02-09T19:38:04.413" v="151" actId="20577"/>
          <ac:spMkLst>
            <pc:docMk/>
            <pc:sldMk cId="2858570087" sldId="463"/>
            <ac:spMk id="9" creationId="{AD3AA9E3-29CE-1768-9E27-65A27EE11777}"/>
          </ac:spMkLst>
        </pc:spChg>
      </pc:sldChg>
      <pc:sldChg chg="modSp mod">
        <pc:chgData name="Alboteanu-Schirner, Ana Maria (GY Schwertstrasse)" userId="d5f821ac-8adf-4f74-b15e-da17897d6a0d" providerId="ADAL" clId="{0F6E785F-94FF-578C-BB1D-7456D04939F2}" dt="2026-02-18T13:51:07.964" v="944" actId="20577"/>
        <pc:sldMkLst>
          <pc:docMk/>
          <pc:sldMk cId="2691557423" sldId="466"/>
        </pc:sldMkLst>
        <pc:spChg chg="mod">
          <ac:chgData name="Alboteanu-Schirner, Ana Maria (GY Schwertstrasse)" userId="d5f821ac-8adf-4f74-b15e-da17897d6a0d" providerId="ADAL" clId="{0F6E785F-94FF-578C-BB1D-7456D04939F2}" dt="2026-02-18T13:51:07.964" v="944" actId="20577"/>
          <ac:spMkLst>
            <pc:docMk/>
            <pc:sldMk cId="2691557423" sldId="466"/>
            <ac:spMk id="8" creationId="{8B571E3A-27AE-69F7-885D-C360C7F27933}"/>
          </ac:spMkLst>
        </pc:spChg>
      </pc:sldChg>
      <pc:sldChg chg="modNotesTx">
        <pc:chgData name="Alboteanu-Schirner, Ana Maria (GY Schwertstrasse)" userId="d5f821ac-8adf-4f74-b15e-da17897d6a0d" providerId="ADAL" clId="{0F6E785F-94FF-578C-BB1D-7456D04939F2}" dt="2026-02-16T19:37:38.684" v="908" actId="20577"/>
        <pc:sldMkLst>
          <pc:docMk/>
          <pc:sldMk cId="584849904" sldId="467"/>
        </pc:sldMkLst>
      </pc:sldChg>
      <pc:sldChg chg="modSp mod">
        <pc:chgData name="Alboteanu-Schirner, Ana Maria (GY Schwertstrasse)" userId="d5f821ac-8adf-4f74-b15e-da17897d6a0d" providerId="ADAL" clId="{0F6E785F-94FF-578C-BB1D-7456D04939F2}" dt="2026-02-16T18:33:56.800" v="240" actId="20577"/>
        <pc:sldMkLst>
          <pc:docMk/>
          <pc:sldMk cId="2745582185" sldId="475"/>
        </pc:sldMkLst>
        <pc:graphicFrameChg chg="modGraphic">
          <ac:chgData name="Alboteanu-Schirner, Ana Maria (GY Schwertstrasse)" userId="d5f821ac-8adf-4f74-b15e-da17897d6a0d" providerId="ADAL" clId="{0F6E785F-94FF-578C-BB1D-7456D04939F2}" dt="2026-02-16T18:33:56.800" v="240" actId="20577"/>
          <ac:graphicFrameMkLst>
            <pc:docMk/>
            <pc:sldMk cId="2745582185" sldId="475"/>
            <ac:graphicFrameMk id="5" creationId="{9A909FAD-25C8-89FC-B6D5-9841AD73B8B1}"/>
          </ac:graphicFrameMkLst>
        </pc:graphicFrameChg>
      </pc:sldChg>
      <pc:sldChg chg="mod modShow">
        <pc:chgData name="Alboteanu-Schirner, Ana Maria (GY Schwertstrasse)" userId="d5f821ac-8adf-4f74-b15e-da17897d6a0d" providerId="ADAL" clId="{0F6E785F-94FF-578C-BB1D-7456D04939F2}" dt="2026-02-16T19:15:48.430" v="566" actId="729"/>
        <pc:sldMkLst>
          <pc:docMk/>
          <pc:sldMk cId="1412906141" sldId="476"/>
        </pc:sldMkLst>
      </pc:sldChg>
      <pc:sldChg chg="modSp mod">
        <pc:chgData name="Alboteanu-Schirner, Ana Maria (GY Schwertstrasse)" userId="d5f821ac-8adf-4f74-b15e-da17897d6a0d" providerId="ADAL" clId="{0F6E785F-94FF-578C-BB1D-7456D04939F2}" dt="2026-02-16T19:40:42.833" v="925" actId="20577"/>
        <pc:sldMkLst>
          <pc:docMk/>
          <pc:sldMk cId="742367514" sldId="477"/>
        </pc:sldMkLst>
        <pc:spChg chg="mod">
          <ac:chgData name="Alboteanu-Schirner, Ana Maria (GY Schwertstrasse)" userId="d5f821ac-8adf-4f74-b15e-da17897d6a0d" providerId="ADAL" clId="{0F6E785F-94FF-578C-BB1D-7456D04939F2}" dt="2026-02-16T19:40:42.833" v="925" actId="20577"/>
          <ac:spMkLst>
            <pc:docMk/>
            <pc:sldMk cId="742367514" sldId="477"/>
            <ac:spMk id="3" creationId="{188C698D-DE83-62EE-2365-CD6D1C79F0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56B7A-7511-4C61-BA17-F7E49256A61D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759A2-81F3-4BC7-9837-F36A5CF73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6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Dk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25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5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678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0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Nicht als Lückenfüller, lieber ein Kurs mehr -&gt; Wahlfreiheit, </a:t>
            </a:r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339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60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680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706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547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707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12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Dk</a:t>
            </a:r>
            <a:r>
              <a:rPr lang="de-DE"/>
              <a:t>, Hinweis, dass die anwesenden </a:t>
            </a:r>
            <a:r>
              <a:rPr lang="de-DE" err="1"/>
              <a:t>SuS</a:t>
            </a:r>
            <a:r>
              <a:rPr lang="de-DE"/>
              <a:t> sich in die Anwesenheitsliste eintragen müssen.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546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Abt, Grundvoraussetzung für die Wahl der neueinsetzenden FS als alleinige FS ist, dass die fortgeführte FS bis Ende der EF belegt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80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317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706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131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98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Abt, Niveau B2: am Ende der EF in E -&gt; B1/B2, Ende der Q1 -&gt; B2 in E, Ende der Q1 fortgeführte FS -&gt; B1/B2, Ende der Q2  in E B2/C1 und fortgeführte FS -&gt; B2, in S0 Ende der EF A2,  Ende Q1 -&gt; A2/B1, Ende Q2 -&gt; B1/B2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795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390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 -&gt; In Safari Wechseln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58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444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8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ea typeface="Calibri"/>
                <a:cs typeface="Calibri"/>
              </a:rPr>
              <a:t>Pet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036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597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98B8C-F5DD-14C9-6ADB-0C139F202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46AA66-7225-1DFA-AED0-73C4EDFE4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9FBBBF0-0B74-7F4C-38BC-A3B0F983D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BC0D66-52AF-7F86-8213-13E25F17F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371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70C51-E66E-47D2-4F8E-B765832E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851580-4E33-0CFE-A797-6EB0FC2C6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F298AAA-7664-4D67-9754-69C68431E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Abt: MDM: Mobile Device Management System; Informationen auf einem Flyer (s. Mail Nadine) verteilen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4BE44E-ED09-0886-2036-8ECD65B77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49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E8C3D-9BA7-CE07-A40C-17A7E9F11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29B26B-10FB-C8BE-FD08-E37283AF2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C7D1BF-27EF-4589-1E00-AAD58AFC7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7FFD38-AFAC-7F59-8504-E26D74347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703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BA55C-91A1-C3DE-F7E9-F69C9CE34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411DC6B-0FF7-1CA1-1A3B-89CC437A0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65C5B6-4B02-573B-12E7-3B7BAC189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8A87B-EA8D-26E2-A1BC-FF44915A9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5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7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5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72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98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Abt, Aufgabenfelder/Aufbau der Tabelle erläutern, KU/MU/</a:t>
            </a:r>
            <a:r>
              <a:rPr lang="de-DE" err="1"/>
              <a:t>Lit</a:t>
            </a:r>
            <a:r>
              <a:rPr lang="de-DE"/>
              <a:t> bis Ende der Q1 verpflichtend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90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Pet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59A2-81F3-4BC7-9837-F36A5CF731E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35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E0644-D25C-73D5-C037-AEE8BDF9C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71E6C2-9C63-7174-DB6F-BC0984D19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B240A0-84B6-4033-FA39-3CB1E974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A3-A891-8A46-80F4-FDBF2A70C5E3}" type="datetime1">
              <a:rPr lang="de-DE" smtClean="0"/>
              <a:t>18.02.2026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94E3A-F888-5893-14CA-BCFAB489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03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CA7EF-4082-56C5-6754-4D871F028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			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8846EF-5816-6AE0-7808-28441E82B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FB5B94-0430-A06A-BC3E-2D934503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594-6F48-694A-9886-50A1CE28627F}" type="datetime1">
              <a:rPr lang="de-DE" smtClean="0"/>
              <a:t>18.02.2026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9ECA1E-714A-648F-2AD7-85F4F0FA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612B75-B014-0C88-A90F-A56D9503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61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DC3EB49-8DC2-190F-CA3D-24DD24AA8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CEAD841-55CA-5D22-D204-39C65308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D1904D-5AB8-F1DE-F487-BDCEDA7F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898D-D1C5-C646-BCE1-C69978B1A0A0}" type="datetime1">
              <a:rPr lang="de-DE" smtClean="0"/>
              <a:t>18.02.2026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B72C-45C9-E898-33F2-CD89EEEF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C855CB-CEB9-8047-E344-F6BA088E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57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83039-2714-EC3B-70A0-B44B6FC7F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			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DA5ED4-F8C6-734F-DD80-65BEDE1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88719B-8EC2-51F1-A575-6A788D01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F3D8-8E5D-3947-8EB7-7DEC0C01111E}" type="datetime1">
              <a:rPr lang="de-DE" smtClean="0"/>
              <a:t>18.02.2026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A49276-BD02-EF93-113E-AA46364F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63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FBD4A-A0C8-006A-DB01-D8E6B412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6817F2-A123-B02C-EA93-002235E02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35AAD8-74E2-BE6F-3044-796910AC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2FB-2BA2-174D-98E5-B8972AA9AC7D}" type="datetime1">
              <a:rPr lang="de-DE" smtClean="0"/>
              <a:t>18.02.2026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87C180-943F-E2EF-F5D0-AB30552F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54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49160-E8E4-8D1B-C764-EA22CFE43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			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25AC98-659C-ABDA-C3BB-2B436B08D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C15455-122C-4025-7163-54A661D39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6CD507-41E2-BD84-6062-1A80CFA8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AF4A-3F73-4F4D-A876-FE3F7E30B5EF}" type="datetime1">
              <a:rPr lang="de-DE" smtClean="0"/>
              <a:t>18.02.2026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6FEB5C-014E-3373-61CE-CF9B59CC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78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0F8EB-D9C7-5817-2A3D-5BB7EA6DC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			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39F34B-9C1A-1F08-0F83-A830A0716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43EFEF-E7B7-1BBD-E39D-6C350E6A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CD2EA0-4E33-B7D3-5B2D-03207F089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BDC1C03-E6B5-6F25-E6B2-98D22F5CB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F9399C-CC56-9408-C081-D333CCA8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6443-2ED0-AF44-BFB3-F79E1AEF93F3}" type="datetime1">
              <a:rPr lang="de-DE" smtClean="0"/>
              <a:t>18.02.2026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8B473-153E-BFB6-6EE5-9AFFD7D4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96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970B9-A84E-B6FD-2153-E0CD24C7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			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21BDD8-2B4A-B1B3-4EF3-C1D2E5DB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A24-5432-7845-950B-C2A7523D8371}" type="datetime1">
              <a:rPr lang="de-DE" smtClean="0"/>
              <a:t>18.02.2026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3B9D32-21FA-832E-6A21-F3E4C291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91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760194-5139-7572-C5D3-C344EA2F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30C-839D-2344-BB9A-4EB3474775FF}" type="datetime1">
              <a:rPr lang="de-DE" smtClean="0"/>
              <a:t>18.02.2026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B53059-0185-A2FE-BB1C-BC2FBC5C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2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ECE07-1C75-809E-AAF8-3BAF8651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9568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48D7D4-AAD6-EBDF-EF12-2A0FA162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E8E304-B54C-2951-83C7-41D6F3F90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35936"/>
            <a:ext cx="3932237" cy="33330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F5E38A-74B1-3F78-8E36-834CC0E2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57C5-4CCC-5A4F-AAB6-869511D4D3D5}" type="datetime1">
              <a:rPr lang="de-DE" smtClean="0"/>
              <a:t>18.02.2026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023A8D-4AB6-85AA-2F7B-E29741C0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2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8D156-2473-D74C-F227-D02BACB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095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238D26-15E1-A4F1-F596-10C143369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8F5606-4C98-CB66-8D29-82352CA5C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D59FCA-BA19-0F81-B59C-A0EE49D8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4293-1798-464B-AB3B-42846D618162}" type="datetime1">
              <a:rPr lang="de-DE" smtClean="0"/>
              <a:t>18.02.2026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797A13-8BA8-A84C-E290-8ECFB3C3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C0714E-D2E9-7404-44B6-9FB26286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FB90DE-778D-C156-FAC0-6ED8DDA7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			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4B2048-5831-8AA2-9B3E-F261FDE06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1019"/>
            <a:ext cx="10515600" cy="4572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3A923E-747B-F48B-08B8-0D84EC224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7C67-6ACE-1C4E-A874-17658B1D5EEF}" type="datetime1">
              <a:rPr lang="de-DE" smtClean="0"/>
              <a:t>18.02.2026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C7BE1F-17B5-17C5-33E9-259B05852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453D-CE0F-B547-8353-3885D4F81A9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F81904CE-364F-1FDA-E0CE-1B2AFF4F2C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2171864" cy="919099"/>
          </a:xfrm>
          <a:prstGeom prst="rect">
            <a:avLst/>
          </a:prstGeom>
        </p:spPr>
      </p:pic>
      <p:pic>
        <p:nvPicPr>
          <p:cNvPr id="9" name="Bild 2">
            <a:extLst>
              <a:ext uri="{FF2B5EF4-FFF2-40B4-BE49-F238E27FC236}">
                <a16:creationId xmlns:a16="http://schemas.microsoft.com/office/drawing/2014/main" id="{08E03D7E-9746-E2E7-4A54-49606B59F220}"/>
              </a:ext>
            </a:extLst>
          </p:cNvPr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77" y="6169819"/>
            <a:ext cx="9906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95B39A3-2C7F-E127-0942-BA97766487F7}"/>
              </a:ext>
            </a:extLst>
          </p:cNvPr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80" y="6150689"/>
            <a:ext cx="6096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4">
            <a:extLst>
              <a:ext uri="{FF2B5EF4-FFF2-40B4-BE49-F238E27FC236}">
                <a16:creationId xmlns:a16="http://schemas.microsoft.com/office/drawing/2014/main" id="{6327CC35-2CF5-9313-A17B-F0F5324C5906}"/>
              </a:ext>
            </a:extLst>
          </p:cNvPr>
          <p:cNvPicPr>
            <a:picLocks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83" y="6207125"/>
            <a:ext cx="5588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5">
            <a:extLst>
              <a:ext uri="{FF2B5EF4-FFF2-40B4-BE49-F238E27FC236}">
                <a16:creationId xmlns:a16="http://schemas.microsoft.com/office/drawing/2014/main" id="{41F75F28-0B8D-5A65-94D3-9D20DCE8A402}"/>
              </a:ext>
            </a:extLst>
          </p:cNvPr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52" y="6170120"/>
            <a:ext cx="6477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 10">
            <a:extLst>
              <a:ext uri="{FF2B5EF4-FFF2-40B4-BE49-F238E27FC236}">
                <a16:creationId xmlns:a16="http://schemas.microsoft.com/office/drawing/2014/main" id="{F8C5D9AD-744F-D056-9BFA-4AC45F92CAE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51" y="6135296"/>
            <a:ext cx="1030923" cy="5861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8C5C3CF0-3707-AB8B-D635-3EF894BA612B}"/>
              </a:ext>
            </a:extLst>
          </p:cNvPr>
          <p:cNvCxnSpPr>
            <a:cxnSpLocks/>
          </p:cNvCxnSpPr>
          <p:nvPr userDrawn="1"/>
        </p:nvCxnSpPr>
        <p:spPr>
          <a:xfrm>
            <a:off x="0" y="92075"/>
            <a:ext cx="12192000" cy="0"/>
          </a:xfrm>
          <a:prstGeom prst="line">
            <a:avLst/>
          </a:prstGeom>
          <a:ln w="76200">
            <a:solidFill>
              <a:srgbClr val="33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EB849AD3-5951-489A-16C0-2E16767B65A8}"/>
              </a:ext>
            </a:extLst>
          </p:cNvPr>
          <p:cNvCxnSpPr>
            <a:cxnSpLocks/>
          </p:cNvCxnSpPr>
          <p:nvPr userDrawn="1"/>
        </p:nvCxnSpPr>
        <p:spPr>
          <a:xfrm>
            <a:off x="838200" y="6003892"/>
            <a:ext cx="10515600" cy="0"/>
          </a:xfrm>
          <a:prstGeom prst="line">
            <a:avLst/>
          </a:prstGeom>
          <a:ln w="12700">
            <a:solidFill>
              <a:srgbClr val="33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10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4A8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4A8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4A8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4A8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4A8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4A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sb.brosch&#252;ren.nrw/gymnasiale-oberstufe/versetzung-und-wiederholung#c3123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sb.brosch&#252;ren.nrw/gymnasiale-oberstufe/versetzung-und-wiederholung#c3123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lingen.taskcards.app/#/board/d4df8caa-71c9-47de-a066-6dd27b294306?token=24628807-4767-4d7a-88d2-8af3d9ddcac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C1A34-66B8-925C-4A85-CC9C2973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49" y="1024285"/>
            <a:ext cx="10436351" cy="1546989"/>
          </a:xfrm>
        </p:spPr>
        <p:txBody>
          <a:bodyPr anchor="ctr">
            <a:normAutofit/>
          </a:bodyPr>
          <a:lstStyle/>
          <a:p>
            <a:pPr algn="ctr"/>
            <a:r>
              <a:rPr lang="de-DE" dirty="0"/>
              <a:t>Die gymnasiale Oberstufe</a:t>
            </a:r>
            <a:br>
              <a:rPr lang="de-DE" dirty="0"/>
            </a:br>
            <a:r>
              <a:rPr lang="de-DE" dirty="0"/>
              <a:t>am Gymnasium Schwertstraße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4F3CA0-92BE-668C-CF5B-71E039718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8216" y="5131867"/>
            <a:ext cx="4929575" cy="791414"/>
          </a:xfrm>
        </p:spPr>
        <p:txBody>
          <a:bodyPr anchor="b">
            <a:normAutofit fontScale="85000" lnSpcReduction="10000"/>
          </a:bodyPr>
          <a:lstStyle/>
          <a:p>
            <a:pPr algn="ctr"/>
            <a:r>
              <a:rPr lang="de-DE" sz="2200" dirty="0"/>
              <a:t>Erste verpflichtende Informationsveranstaltung</a:t>
            </a:r>
          </a:p>
          <a:p>
            <a:pPr algn="ctr"/>
            <a:r>
              <a:rPr lang="de-DE" sz="2200" dirty="0"/>
              <a:t>18.02.2026</a:t>
            </a:r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1FE1AE39-B0EB-A421-1DF6-648B57E21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r="-4" b="2372"/>
          <a:stretch/>
        </p:blipFill>
        <p:spPr bwMode="auto">
          <a:xfrm>
            <a:off x="1562666" y="2749805"/>
            <a:ext cx="4341745" cy="31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079CB6-814F-0924-7CA6-3F25C217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A622DA-023B-B929-6BFC-9758D5FDC7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0" t="-1987" r="8148" b="1987"/>
          <a:stretch>
            <a:fillRect/>
          </a:stretch>
        </p:blipFill>
        <p:spPr>
          <a:xfrm>
            <a:off x="8255173" y="2711582"/>
            <a:ext cx="3028272" cy="22656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FDBF532-BCA3-4577-B838-55EEFAA3B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25877"/>
            <a:ext cx="1996386" cy="22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7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896B6-3A5A-5CEF-04CF-11BB92E35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82DA2-E17D-F42A-1566-D64839D2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Pflichtbelegung EF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03459F-1D80-97B4-3CA9-FE18349A8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445"/>
            <a:ext cx="10515600" cy="4151039"/>
          </a:xfrm>
        </p:spPr>
        <p:txBody>
          <a:bodyPr>
            <a:normAutofit/>
          </a:bodyPr>
          <a:lstStyle/>
          <a:p>
            <a:r>
              <a:rPr lang="de-DE"/>
              <a:t>Alle Fächer werden in Grundkursen (GK) unterrichtet (3-stündig)</a:t>
            </a:r>
          </a:p>
          <a:p>
            <a:r>
              <a:rPr lang="de-DE"/>
              <a:t>Ausnahmen:</a:t>
            </a:r>
          </a:p>
          <a:p>
            <a:pPr lvl="1"/>
            <a:r>
              <a:rPr lang="de-DE"/>
              <a:t>Neueinsetzende Fremdsprache (4-stündig)</a:t>
            </a:r>
          </a:p>
          <a:p>
            <a:pPr lvl="1"/>
            <a:r>
              <a:rPr lang="de-DE"/>
              <a:t>Sport (2-stündig, zählt 3-stündig)</a:t>
            </a:r>
          </a:p>
          <a:p>
            <a:r>
              <a:rPr lang="de-DE"/>
              <a:t>Pro Halbjahr: </a:t>
            </a:r>
          </a:p>
          <a:p>
            <a:pPr lvl="1"/>
            <a:r>
              <a:rPr lang="de-DE"/>
              <a:t>9 Kurse im Pflichtbereich</a:t>
            </a:r>
          </a:p>
          <a:p>
            <a:pPr lvl="1"/>
            <a:r>
              <a:rPr lang="de-DE"/>
              <a:t>2 Kurse aus dem Wahlpflichtbereich</a:t>
            </a:r>
          </a:p>
          <a:p>
            <a:pPr lvl="1"/>
            <a:r>
              <a:rPr lang="de-DE"/>
              <a:t>Ggf. weitere Kurse</a:t>
            </a:r>
          </a:p>
          <a:p>
            <a:r>
              <a:rPr lang="de-DE"/>
              <a:t>10 Fächer gehen in die Versetzung ein</a:t>
            </a:r>
            <a:endParaRPr lang="de-DE" sz="24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02522A-BF22-297A-514D-28BF1B23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06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B2279-5188-AFD4-EB8E-C8EE9D819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E9DF7-4763-8A94-1419-5AFB2687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Pflichtbelegung EF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E01FA9-DDD4-5981-9579-E5757BDA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CEAC2A4-6CCC-2D0F-7E52-51EF3B5EC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43565"/>
              </p:ext>
            </p:extLst>
          </p:nvPr>
        </p:nvGraphicFramePr>
        <p:xfrm>
          <a:off x="838200" y="1430338"/>
          <a:ext cx="10515600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365064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00116444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5849892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9425076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5067990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54280032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="0">
                          <a:solidFill>
                            <a:schemeClr val="tx1"/>
                          </a:solidFill>
                        </a:rPr>
                        <a:t>Aufgabenfeld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26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1">
                          <a:solidFill>
                            <a:schemeClr val="tx1"/>
                          </a:solidFill>
                        </a:rPr>
                        <a:t>Deutsch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1">
                          <a:solidFill>
                            <a:schemeClr val="tx1"/>
                          </a:solidFill>
                        </a:rPr>
                        <a:t>eine</a:t>
                      </a:r>
                      <a:r>
                        <a:rPr lang="de-DE" b="0">
                          <a:solidFill>
                            <a:schemeClr val="tx1"/>
                          </a:solidFill>
                        </a:rPr>
                        <a:t> aus der SI fortgeführte </a:t>
                      </a:r>
                      <a:r>
                        <a:rPr lang="de-DE" b="1">
                          <a:solidFill>
                            <a:schemeClr val="tx1"/>
                          </a:solidFill>
                        </a:rPr>
                        <a:t>Fremdsprache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0">
                          <a:solidFill>
                            <a:schemeClr val="tx1"/>
                          </a:solidFill>
                        </a:rPr>
                        <a:t>eine weitere Fremdsprache, falls keine 2 NW-Fächer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tx1"/>
                          </a:solidFill>
                        </a:rPr>
                        <a:t>Kunst oder Musik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9362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="0">
                          <a:solidFill>
                            <a:schemeClr val="tx1"/>
                          </a:solidFill>
                        </a:rPr>
                        <a:t>Aufgabenfeld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1706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1">
                          <a:solidFill>
                            <a:schemeClr val="tx1"/>
                          </a:solidFill>
                        </a:rPr>
                        <a:t>Erdkunde oder Geschichte oder Sozialwissenschaft oder Erziehungswissenschaft oder Philosophie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34236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="0"/>
                        <a:t>Aufgabenfeld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8380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1"/>
                        <a:t>Mathematik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1"/>
                        <a:t>Physik oder Biologie oder Chemie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/>
                        <a:t>Ein weiteres NW-Fach (auch Informatik), falls keine keine 2 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836446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1"/>
                        <a:t>Religionslehre</a:t>
                      </a:r>
                      <a:r>
                        <a:rPr lang="de-DE" b="0"/>
                        <a:t> (bzw. </a:t>
                      </a:r>
                      <a:r>
                        <a:rPr lang="de-DE" b="1"/>
                        <a:t>Philosophie</a:t>
                      </a:r>
                      <a:r>
                        <a:rPr lang="de-DE" b="0"/>
                        <a:t> als Ersatzfach)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726189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1"/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46297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0"/>
                        <a:t>Wahlbereich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6386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0"/>
                        <a:t>weitere Fächer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0"/>
                        <a:t>Vertiefungsfächer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5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64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EA3FD-4A81-3ADB-BB62-7F22D068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Schwerpunkt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B213D5-88A1-D27E-D299-1DE0A201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/>
              <a:t>Vorbereitung bereits in der EF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pPr marL="0" indent="0"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180394-D765-4B2D-0D93-B3E32B2F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12</a:t>
            </a:fld>
            <a:endParaRPr lang="de-DE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C7B71C69-AA9D-F005-41EF-C6FFA797236C}"/>
              </a:ext>
            </a:extLst>
          </p:cNvPr>
          <p:cNvSpPr/>
          <p:nvPr/>
        </p:nvSpPr>
        <p:spPr>
          <a:xfrm>
            <a:off x="944880" y="2070245"/>
            <a:ext cx="4805680" cy="10555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>
                <a:solidFill>
                  <a:srgbClr val="30528E"/>
                </a:solidFill>
              </a:rPr>
              <a:t>Fremdsprachlicher Schwerpunkt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9C70620F-93F2-1B77-2085-5EFD04D781EB}"/>
              </a:ext>
            </a:extLst>
          </p:cNvPr>
          <p:cNvSpPr/>
          <p:nvPr/>
        </p:nvSpPr>
        <p:spPr>
          <a:xfrm>
            <a:off x="6441440" y="2070245"/>
            <a:ext cx="4805680" cy="10555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>
                <a:solidFill>
                  <a:srgbClr val="30528E"/>
                </a:solidFill>
              </a:rPr>
              <a:t>Naturwissenschaftlicher Schwerpunkt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ECB182C-86D2-AAC9-354B-E42FA737D6B5}"/>
              </a:ext>
            </a:extLst>
          </p:cNvPr>
          <p:cNvSpPr/>
          <p:nvPr/>
        </p:nvSpPr>
        <p:spPr>
          <a:xfrm>
            <a:off x="944880" y="3717454"/>
            <a:ext cx="4805680" cy="13532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rgbClr val="30528E"/>
                </a:solidFill>
              </a:rPr>
              <a:t>zwei durchgehend schriftlich belegte Fremdsprachen</a:t>
            </a:r>
            <a:endParaRPr lang="de-DE">
              <a:solidFill>
                <a:srgbClr val="30528E"/>
              </a:solidFill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7F2C317-3DE6-19CB-B324-75A441A931FF}"/>
              </a:ext>
            </a:extLst>
          </p:cNvPr>
          <p:cNvSpPr/>
          <p:nvPr/>
        </p:nvSpPr>
        <p:spPr>
          <a:xfrm>
            <a:off x="6441440" y="3717455"/>
            <a:ext cx="4805680" cy="13532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rgbClr val="30528E"/>
                </a:solidFill>
              </a:rPr>
              <a:t>zwei Naturwissenschaften, nur eine durchgehend schriftlich belegt</a:t>
            </a:r>
            <a:endParaRPr lang="de-DE">
              <a:solidFill>
                <a:srgbClr val="30528E"/>
              </a:solidFill>
            </a:endParaRPr>
          </a:p>
        </p:txBody>
      </p:sp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51936647-C028-242A-3D73-24754537EC30}"/>
              </a:ext>
            </a:extLst>
          </p:cNvPr>
          <p:cNvSpPr/>
          <p:nvPr/>
        </p:nvSpPr>
        <p:spPr>
          <a:xfrm>
            <a:off x="3205479" y="3118434"/>
            <a:ext cx="335280" cy="60639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>
            <a:extLst>
              <a:ext uri="{FF2B5EF4-FFF2-40B4-BE49-F238E27FC236}">
                <a16:creationId xmlns:a16="http://schemas.microsoft.com/office/drawing/2014/main" id="{46FD74A3-A443-66BA-3D83-831634F2B439}"/>
              </a:ext>
            </a:extLst>
          </p:cNvPr>
          <p:cNvSpPr/>
          <p:nvPr/>
        </p:nvSpPr>
        <p:spPr>
          <a:xfrm>
            <a:off x="8696962" y="3140545"/>
            <a:ext cx="335280" cy="60639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83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A4464-06C4-D12C-0472-2AA619AAA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77A94-C3C1-2D74-9686-6507DEC0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Vertiefungsfächer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3161AD-EA40-5F90-FCDE-831E9326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144"/>
            <a:ext cx="10515600" cy="356770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de-DE" altLang="de-DE" sz="2800" dirty="0"/>
              <a:t>Zweistündige Halbjahreskurse</a:t>
            </a:r>
            <a:endParaRPr lang="de-DE" altLang="de-DE" sz="14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defRPr/>
            </a:pPr>
            <a:r>
              <a:rPr lang="de-DE" altLang="de-DE" sz="2800" dirty="0">
                <a:sym typeface="Wingdings" panose="05000000000000000000" pitchFamily="2" charset="2"/>
              </a:rPr>
              <a:t>H</a:t>
            </a:r>
            <a:r>
              <a:rPr lang="de-DE" altLang="de-DE" sz="2800" dirty="0"/>
              <a:t>albjährlicher Wechsel ist möglich</a:t>
            </a:r>
            <a:endParaRPr lang="de-DE" altLang="de-DE" sz="1400" dirty="0"/>
          </a:p>
          <a:p>
            <a:pPr>
              <a:lnSpc>
                <a:spcPct val="80000"/>
              </a:lnSpc>
              <a:defRPr/>
            </a:pPr>
            <a:r>
              <a:rPr lang="de-DE" altLang="de-DE" sz="2800" dirty="0"/>
              <a:t>Intensivierung der individuellen Förderung von Kompetenzen insbesondere in D, M, E  - alle Leistungsniveaus</a:t>
            </a:r>
            <a:endParaRPr lang="de-DE" altLang="de-DE" sz="1400" dirty="0"/>
          </a:p>
          <a:p>
            <a:pPr>
              <a:lnSpc>
                <a:spcPct val="80000"/>
              </a:lnSpc>
              <a:defRPr/>
            </a:pPr>
            <a:r>
              <a:rPr lang="de-DE" altLang="de-DE" sz="2800" dirty="0"/>
              <a:t>Keine Benotung, sondern qualifizierende Bemerkungen, Fehlzeiten werden auf dem Zeugnis vermerkt.</a:t>
            </a:r>
            <a:endParaRPr lang="de-DE" altLang="de-DE" sz="14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defRPr/>
            </a:pPr>
            <a:r>
              <a:rPr lang="de-DE" altLang="de-DE" sz="2800" dirty="0"/>
              <a:t>Anrechnung auf Wochenstundenzahl, aber nicht versetzungswirksam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23D9CC-0836-0ECB-57D6-FB0593D5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83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B9F13-CFE9-4F68-25E3-CD0C34FA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Folgekursprinzip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1226DE-C932-71C5-AAD5-4B0EEFA7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/>
          </a:p>
          <a:p>
            <a:r>
              <a:rPr lang="de-DE"/>
              <a:t>In der Q-Phase können nur Kurse gewählt werden, die schon in der EF belegt wurden.</a:t>
            </a:r>
          </a:p>
          <a:p>
            <a:endParaRPr lang="de-DE" b="1"/>
          </a:p>
          <a:p>
            <a:r>
              <a:rPr lang="de-DE" b="1"/>
              <a:t>Ausnahme: </a:t>
            </a:r>
            <a:endParaRPr lang="de-DE"/>
          </a:p>
          <a:p>
            <a:pPr lvl="1"/>
            <a:r>
              <a:rPr lang="de-DE"/>
              <a:t>Literatur (Q1)</a:t>
            </a:r>
            <a:endParaRPr lang="de-DE">
              <a:cs typeface="Calibri"/>
            </a:endParaRPr>
          </a:p>
          <a:p>
            <a:pPr lvl="1"/>
            <a:r>
              <a:rPr lang="de-DE"/>
              <a:t>Projektkurse (Q1)</a:t>
            </a:r>
          </a:p>
          <a:p>
            <a:pPr lvl="1"/>
            <a:r>
              <a:rPr lang="de-DE"/>
              <a:t>Zusatzkurse </a:t>
            </a:r>
            <a:r>
              <a:rPr lang="de-DE" err="1"/>
              <a:t>SoWi</a:t>
            </a:r>
            <a:r>
              <a:rPr lang="de-DE"/>
              <a:t> </a:t>
            </a:r>
            <a:r>
              <a:rPr lang="de-DE" b="1"/>
              <a:t>oder</a:t>
            </a:r>
            <a:r>
              <a:rPr lang="de-DE"/>
              <a:t> Geschichte</a:t>
            </a:r>
            <a:r>
              <a:rPr lang="de-DE">
                <a:cs typeface="Calibri"/>
              </a:rPr>
              <a:t> (Q2)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29909C-BD12-E760-327B-DCBD3317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12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9B5D7-FCEB-F71B-5483-AE9E98C1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2428B-02DF-30E0-13C5-1C94895D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Schriftlichkeit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1767A3-33D9-CC0E-E204-E93F94B2C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50"/>
            <a:ext cx="10515600" cy="45728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Mathematik, Deutsch, Fremdsprachen, eine Gesellschaftswissenschaft und eine klassische Naturwissenschaft müssen schriftlich belegt werden</a:t>
            </a:r>
            <a:endParaRPr lang="de-DE">
              <a:cs typeface="Calibri"/>
            </a:endParaRPr>
          </a:p>
          <a:p>
            <a:r>
              <a:rPr lang="de-DE"/>
              <a:t>alle anderen Kurse können schriftlich oder mündlich belegt werden.</a:t>
            </a:r>
            <a:endParaRPr lang="de-DE">
              <a:cs typeface="Calibri"/>
            </a:endParaRPr>
          </a:p>
          <a:p>
            <a:r>
              <a:rPr lang="de-DE"/>
              <a:t>Anzahl Klausuren: </a:t>
            </a:r>
            <a:endParaRPr lang="de-DE">
              <a:cs typeface="Calibri"/>
            </a:endParaRPr>
          </a:p>
          <a:p>
            <a:pPr lvl="1"/>
            <a:r>
              <a:rPr lang="de-DE"/>
              <a:t>Mathe, Deutsch und Fremdsprachen 2 Klausuren pro Halbjahr</a:t>
            </a:r>
            <a:endParaRPr lang="de-DE">
              <a:cs typeface="Calibri"/>
            </a:endParaRPr>
          </a:p>
          <a:p>
            <a:pPr lvl="1"/>
            <a:r>
              <a:rPr lang="de-DE"/>
              <a:t>Im ersten Halbjahr: nur eine Klausur in allen anderen Fächern</a:t>
            </a:r>
            <a:endParaRPr lang="de-DE">
              <a:cs typeface="Calibri"/>
            </a:endParaRPr>
          </a:p>
          <a:p>
            <a:r>
              <a:rPr lang="de-DE"/>
              <a:t>Tipp:</a:t>
            </a:r>
            <a:endParaRPr lang="de-DE">
              <a:cs typeface="Calibri"/>
            </a:endParaRPr>
          </a:p>
          <a:p>
            <a:pPr lvl="1"/>
            <a:r>
              <a:rPr lang="de-DE"/>
              <a:t>Mögliche LK-Fächer unbedingt schriftlich wählen</a:t>
            </a:r>
            <a:endParaRPr lang="de-DE">
              <a:cs typeface="Calibri"/>
            </a:endParaRPr>
          </a:p>
          <a:p>
            <a:pPr lvl="1"/>
            <a:r>
              <a:rPr lang="de-DE"/>
              <a:t>Im ersten Halbjahr möglichst viele Fächer schriftlich ausprobieren</a:t>
            </a:r>
            <a:endParaRPr lang="de-DE">
              <a:cs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4C83F4-14D1-F872-0A54-DCCE6F3A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04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8D17C-E926-1270-630C-6E47DB421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3C440-2E2D-1431-D130-BE3C5800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Noten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D7FE43-EE77-0C28-4DBE-3856DFA07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020"/>
            <a:ext cx="10515600" cy="42909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/>
          </a:p>
          <a:p>
            <a:r>
              <a:rPr lang="de-DE"/>
              <a:t>In der EF werden nur ganze Noten vergeben</a:t>
            </a:r>
            <a:endParaRPr lang="de-DE">
              <a:cs typeface="Calibri" panose="020F0502020204030204"/>
            </a:endParaRPr>
          </a:p>
          <a:p>
            <a:endParaRPr lang="de-DE"/>
          </a:p>
          <a:p>
            <a:r>
              <a:rPr lang="de-DE"/>
              <a:t>Das Punkteraster ist wie in der Sek I bei Klassenarbeiten</a:t>
            </a:r>
            <a:endParaRPr lang="de-DE">
              <a:cs typeface="Calibri" panose="020F0502020204030204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2152E3-1984-8C66-22CC-5D9EEAA2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371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B2298-FDEB-2BA3-933A-EF6875F4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/>
              <a:t>Versetzungsbedingungen </a:t>
            </a:r>
            <a:br>
              <a:rPr lang="de-DE"/>
            </a:br>
            <a:r>
              <a:rPr lang="de-DE"/>
              <a:t>und Nachprüfungen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397FAE-A9BC-E520-574F-15B87ABA8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303"/>
            <a:ext cx="10515600" cy="40705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Grundlage: Leistungsbewertungen im 2. Halbjahr</a:t>
            </a:r>
          </a:p>
          <a:p>
            <a:r>
              <a:rPr lang="de-DE"/>
              <a:t> Versetzung wenn:</a:t>
            </a:r>
            <a:endParaRPr lang="de-DE">
              <a:cs typeface="Calibri"/>
            </a:endParaRPr>
          </a:p>
          <a:p>
            <a:pPr lvl="1"/>
            <a:r>
              <a:rPr lang="de-DE"/>
              <a:t>mindestens ausreichend in den 10 versetzungswirksamen Kursen</a:t>
            </a:r>
            <a:endParaRPr lang="de-DE">
              <a:cs typeface="Calibri"/>
            </a:endParaRPr>
          </a:p>
          <a:p>
            <a:pPr lvl="1"/>
            <a:r>
              <a:rPr lang="de-DE"/>
              <a:t>höchstens 1x mangelhaft in einem der 10 Kurse</a:t>
            </a:r>
            <a:endParaRPr lang="de-DE">
              <a:cs typeface="Calibri"/>
            </a:endParaRPr>
          </a:p>
          <a:p>
            <a:pPr lvl="1"/>
            <a:r>
              <a:rPr lang="de-DE"/>
              <a:t>Bei 1x mangelhaft in einem der Fächer D / M / FS muss es einen Ausgleich in einem der beiden anderen Fächer geben</a:t>
            </a:r>
            <a:endParaRPr lang="de-DE">
              <a:cs typeface="Calibri"/>
            </a:endParaRPr>
          </a:p>
          <a:p>
            <a:r>
              <a:rPr lang="de-DE"/>
              <a:t>ggf. Nachprüfungen möglich</a:t>
            </a:r>
            <a:endParaRPr lang="de-DE">
              <a:cs typeface="Calibri"/>
            </a:endParaRPr>
          </a:p>
          <a:p>
            <a:pPr lvl="1"/>
            <a:endParaRPr lang="de-DE"/>
          </a:p>
          <a:p>
            <a:pPr marL="0" indent="0" algn="r">
              <a:buNone/>
            </a:pPr>
            <a:r>
              <a:rPr lang="de-DE" sz="1600">
                <a:solidFill>
                  <a:srgbClr val="000000"/>
                </a:solidFill>
                <a:latin typeface="BentonSans"/>
              </a:rPr>
              <a:t>Quelle: </a:t>
            </a:r>
            <a:r>
              <a:rPr lang="de-DE" sz="1600">
                <a:solidFill>
                  <a:srgbClr val="000000"/>
                </a:solidFill>
                <a:latin typeface="BentonSans"/>
                <a:hlinkClick r:id="rId3"/>
              </a:rPr>
              <a:t>https://msb.broschüren.nrw/gymnasiale-oberstufe/versetzung-und-wiederholung#c31232</a:t>
            </a:r>
            <a:r>
              <a:rPr lang="de-DE" sz="1600">
                <a:solidFill>
                  <a:srgbClr val="000000"/>
                </a:solidFill>
                <a:latin typeface="BentonSans"/>
              </a:rPr>
              <a:t> (15.02.2024)</a:t>
            </a:r>
            <a:endParaRPr lang="de-DE" sz="16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3B8715-B3A4-DE76-8C90-D619CE34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05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17AC6-4983-85E8-8E05-A578E3DF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Qualifikationsphase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98DBE2-A0D9-2C2B-A3BD-496F8EF8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507"/>
            <a:ext cx="10515600" cy="34213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Kursbelegung/Schwerpunkt (LK/GK)</a:t>
            </a:r>
          </a:p>
          <a:p>
            <a:r>
              <a:rPr lang="de-DE" dirty="0"/>
              <a:t>Schriftlichkeit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/>
              <a:t>(Notenpunkte)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/>
              <a:t>(Wiederholung / Rücktritt)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/>
              <a:t>(Projektkurse)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/>
              <a:t>(Besondere Lernleistung)</a:t>
            </a:r>
            <a:endParaRPr lang="de-DE" dirty="0">
              <a:ea typeface="Calibri"/>
              <a:cs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B3F8F5-CDFB-C9CB-9C45-2AA49C20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90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DEFAF-338E-DC04-9DE7-97B5D608B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DBD91-2419-8357-94F4-1227CCAF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Pflichtbelegung Q-Phase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886FC0-FF96-2525-763C-08711FA1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125"/>
            <a:ext cx="10515600" cy="4151039"/>
          </a:xfrm>
        </p:spPr>
        <p:txBody>
          <a:bodyPr>
            <a:normAutofit/>
          </a:bodyPr>
          <a:lstStyle/>
          <a:p>
            <a:r>
              <a:rPr lang="de-DE"/>
              <a:t>Leistungskurse (LK): 5-stündig</a:t>
            </a:r>
          </a:p>
          <a:p>
            <a:r>
              <a:rPr lang="de-DE"/>
              <a:t>Grundkurse (GK): 3-stündig</a:t>
            </a:r>
          </a:p>
          <a:p>
            <a:r>
              <a:rPr lang="de-DE"/>
              <a:t>Ausnahmen in den GKs:</a:t>
            </a:r>
          </a:p>
          <a:p>
            <a:pPr lvl="1"/>
            <a:r>
              <a:rPr lang="de-DE"/>
              <a:t>Neueinsetzende Fremdsprache (4-stündig)</a:t>
            </a:r>
          </a:p>
          <a:p>
            <a:pPr lvl="1"/>
            <a:r>
              <a:rPr lang="de-DE"/>
              <a:t>Sport (2-stündig, zählt 3-stündig)</a:t>
            </a:r>
          </a:p>
          <a:p>
            <a:r>
              <a:rPr lang="de-DE"/>
              <a:t>Pro Halbjahr: </a:t>
            </a:r>
          </a:p>
          <a:p>
            <a:pPr lvl="1"/>
            <a:r>
              <a:rPr lang="de-DE"/>
              <a:t>2 Leistungskurse</a:t>
            </a:r>
          </a:p>
          <a:p>
            <a:pPr lvl="1"/>
            <a:r>
              <a:rPr lang="de-DE"/>
              <a:t>7 bzw. 8 anrechenbare Grundkurse</a:t>
            </a:r>
          </a:p>
          <a:p>
            <a:pPr lvl="1"/>
            <a:r>
              <a:rPr lang="de-DE"/>
              <a:t>Ggf. weitere Kurse</a:t>
            </a:r>
          </a:p>
          <a:p>
            <a:pPr marL="0" indent="0">
              <a:buNone/>
            </a:pPr>
            <a:endParaRPr lang="de-DE" sz="24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61CA8B-7DCB-11E9-017D-6D7E0164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75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364E255-E4C8-93CA-CC73-B0BC7AE29C22}"/>
              </a:ext>
            </a:extLst>
          </p:cNvPr>
          <p:cNvSpPr/>
          <p:nvPr/>
        </p:nvSpPr>
        <p:spPr>
          <a:xfrm>
            <a:off x="1569720" y="3136798"/>
            <a:ext cx="9052560" cy="14769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28F051B-98E4-AD4E-E168-42EE6FC9A2CB}"/>
              </a:ext>
            </a:extLst>
          </p:cNvPr>
          <p:cNvSpPr/>
          <p:nvPr/>
        </p:nvSpPr>
        <p:spPr>
          <a:xfrm>
            <a:off x="1569720" y="1381105"/>
            <a:ext cx="9052560" cy="1634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9F08E1-9825-59EE-82A4-542CFC98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Vorstellung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98ACB5D-563F-786A-0FB7-1EFD5EFE1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4171" y="1944781"/>
            <a:ext cx="2932126" cy="11667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Frau Bauer-Hadzic</a:t>
            </a:r>
          </a:p>
          <a:p>
            <a:pPr marL="0" indent="0" algn="ctr">
              <a:buNone/>
            </a:pPr>
            <a:r>
              <a:rPr lang="de-DE" dirty="0"/>
              <a:t>(F/S)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00094E2-DAFE-BD89-B034-27F6B9B3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</a:t>
            </a:fld>
            <a:endParaRPr lang="de-DE"/>
          </a:p>
        </p:txBody>
      </p:sp>
      <p:sp>
        <p:nvSpPr>
          <p:cNvPr id="15" name="Inhaltsplatzhalter 8">
            <a:extLst>
              <a:ext uri="{FF2B5EF4-FFF2-40B4-BE49-F238E27FC236}">
                <a16:creationId xmlns:a16="http://schemas.microsoft.com/office/drawing/2014/main" id="{2D90E34C-F3C0-B361-408A-D67D20B231DD}"/>
              </a:ext>
            </a:extLst>
          </p:cNvPr>
          <p:cNvSpPr txBox="1">
            <a:spLocks/>
          </p:cNvSpPr>
          <p:nvPr/>
        </p:nvSpPr>
        <p:spPr>
          <a:xfrm>
            <a:off x="6410766" y="1981549"/>
            <a:ext cx="2661920" cy="110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Herr Diehl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(EK/L)</a:t>
            </a:r>
          </a:p>
        </p:txBody>
      </p:sp>
      <p:sp>
        <p:nvSpPr>
          <p:cNvPr id="16" name="Inhaltsplatzhalter 8">
            <a:extLst>
              <a:ext uri="{FF2B5EF4-FFF2-40B4-BE49-F238E27FC236}">
                <a16:creationId xmlns:a16="http://schemas.microsoft.com/office/drawing/2014/main" id="{F0733FA4-5245-0B9F-BAA3-5502966F52B0}"/>
              </a:ext>
            </a:extLst>
          </p:cNvPr>
          <p:cNvSpPr txBox="1">
            <a:spLocks/>
          </p:cNvSpPr>
          <p:nvPr/>
        </p:nvSpPr>
        <p:spPr>
          <a:xfrm>
            <a:off x="3504087" y="3722993"/>
            <a:ext cx="5220546" cy="7890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/>
              <a:t>Herr Petschnig</a:t>
            </a:r>
          </a:p>
          <a:p>
            <a:pPr marL="0" indent="0" algn="ctr">
              <a:buNone/>
            </a:pPr>
            <a:r>
              <a:rPr lang="de-DE" dirty="0"/>
              <a:t>Mitarbeit: Frau </a:t>
            </a:r>
            <a:r>
              <a:rPr lang="de-DE" dirty="0" err="1"/>
              <a:t>Alboteanu</a:t>
            </a:r>
            <a:endParaRPr lang="de-DE" dirty="0"/>
          </a:p>
        </p:txBody>
      </p:sp>
      <p:sp>
        <p:nvSpPr>
          <p:cNvPr id="3" name="Inhaltsplatzhalter 8">
            <a:extLst>
              <a:ext uri="{FF2B5EF4-FFF2-40B4-BE49-F238E27FC236}">
                <a16:creationId xmlns:a16="http://schemas.microsoft.com/office/drawing/2014/main" id="{4B3A9E8E-97EF-BB65-C7BA-BD95D76E750B}"/>
              </a:ext>
            </a:extLst>
          </p:cNvPr>
          <p:cNvSpPr txBox="1">
            <a:spLocks/>
          </p:cNvSpPr>
          <p:nvPr/>
        </p:nvSpPr>
        <p:spPr>
          <a:xfrm>
            <a:off x="4008120" y="1637220"/>
            <a:ext cx="3169920" cy="245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/>
          </a:p>
        </p:txBody>
      </p:sp>
      <p:sp>
        <p:nvSpPr>
          <p:cNvPr id="4" name="Inhaltsplatzhalter 8">
            <a:extLst>
              <a:ext uri="{FF2B5EF4-FFF2-40B4-BE49-F238E27FC236}">
                <a16:creationId xmlns:a16="http://schemas.microsoft.com/office/drawing/2014/main" id="{FE71E0F3-1C84-97FC-0803-CE8421366326}"/>
              </a:ext>
            </a:extLst>
          </p:cNvPr>
          <p:cNvSpPr txBox="1">
            <a:spLocks/>
          </p:cNvSpPr>
          <p:nvPr/>
        </p:nvSpPr>
        <p:spPr>
          <a:xfrm>
            <a:off x="4232147" y="1422745"/>
            <a:ext cx="3727706" cy="545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/>
              <a:t>Jahrgangsstufenleitung</a:t>
            </a:r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id="{5F84DAF3-6B27-B7BC-5D68-4F27F0BFDF32}"/>
              </a:ext>
            </a:extLst>
          </p:cNvPr>
          <p:cNvSpPr txBox="1">
            <a:spLocks/>
          </p:cNvSpPr>
          <p:nvPr/>
        </p:nvSpPr>
        <p:spPr>
          <a:xfrm>
            <a:off x="4329682" y="3247529"/>
            <a:ext cx="3727706" cy="545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/>
              <a:t>Oberstufenkoordination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D10B0890-D9E9-DC86-391B-8CB33AF8A2E3}"/>
              </a:ext>
            </a:extLst>
          </p:cNvPr>
          <p:cNvSpPr/>
          <p:nvPr/>
        </p:nvSpPr>
        <p:spPr>
          <a:xfrm>
            <a:off x="1569720" y="4768536"/>
            <a:ext cx="9052560" cy="11667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8">
            <a:extLst>
              <a:ext uri="{FF2B5EF4-FFF2-40B4-BE49-F238E27FC236}">
                <a16:creationId xmlns:a16="http://schemas.microsoft.com/office/drawing/2014/main" id="{CA3CB6AC-4E75-7142-D4EA-BEB4420B46E9}"/>
              </a:ext>
            </a:extLst>
          </p:cNvPr>
          <p:cNvSpPr txBox="1">
            <a:spLocks/>
          </p:cNvSpPr>
          <p:nvPr/>
        </p:nvSpPr>
        <p:spPr>
          <a:xfrm>
            <a:off x="4835325" y="4782192"/>
            <a:ext cx="2521350" cy="545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/>
              <a:t>Berufsberatung</a:t>
            </a:r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AE87A9E6-DBEB-42EF-D5A9-0CB05CB6DAC9}"/>
              </a:ext>
            </a:extLst>
          </p:cNvPr>
          <p:cNvSpPr txBox="1">
            <a:spLocks/>
          </p:cNvSpPr>
          <p:nvPr/>
        </p:nvSpPr>
        <p:spPr>
          <a:xfrm>
            <a:off x="4761847" y="5291273"/>
            <a:ext cx="2668306" cy="545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4A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/>
              <a:t>Frau Brombach</a:t>
            </a:r>
          </a:p>
        </p:txBody>
      </p:sp>
    </p:spTree>
    <p:extLst>
      <p:ext uri="{BB962C8B-B14F-4D97-AF65-F5344CB8AC3E}">
        <p14:creationId xmlns:p14="http://schemas.microsoft.com/office/powerpoint/2010/main" val="3663839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04EA0-AEA0-883D-9201-5CF20E61A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C17D8-E97B-3CFC-90C4-2EEC1228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Pflichtbelegung: Q-Phase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56C919-53B7-51E6-F9F5-305F6D7A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5" name="Group 47">
            <a:extLst>
              <a:ext uri="{FF2B5EF4-FFF2-40B4-BE49-F238E27FC236}">
                <a16:creationId xmlns:a16="http://schemas.microsoft.com/office/drawing/2014/main" id="{9A909FAD-25C8-89FC-B6D5-9841AD73B8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215136"/>
              </p:ext>
            </p:extLst>
          </p:nvPr>
        </p:nvGraphicFramePr>
        <p:xfrm>
          <a:off x="833120" y="1575868"/>
          <a:ext cx="8468360" cy="4218671"/>
        </p:xfrm>
        <a:graphic>
          <a:graphicData uri="http://schemas.openxmlformats.org/drawingml/2006/table">
            <a:tbl>
              <a:tblPr/>
              <a:tblGrid>
                <a:gridCol w="81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34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AF I</a:t>
                      </a:r>
                      <a:r>
                        <a:rPr kumimoji="0" lang="de-D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Calibri" pitchFamily="34" charset="0"/>
                        </a:rPr>
                        <a:t>Deutsch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2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Calibri" pitchFamily="34" charset="0"/>
                        </a:rPr>
                        <a:t>Eine Fremdsprache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(Englisch, Französisch, Spanisch)</a:t>
                      </a: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itchFamily="34" charset="0"/>
                          <a:cs typeface="Calibri" pitchFamily="34" charset="0"/>
                        </a:rPr>
                        <a:t>Eines der Fächer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Kunst, Musik, Literatur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AF II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Calibri" pitchFamily="34" charset="0"/>
                        </a:rPr>
                        <a:t>Eine aus der EF fortgeführte Gesellschaftswissenschaft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itchFamily="34" charset="0"/>
                          <a:cs typeface="Calibri" pitchFamily="34" charset="0"/>
                        </a:rPr>
                        <a:t>Geschichte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de-DE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itchFamily="34" charset="0"/>
                          <a:cs typeface="Calibri" pitchFamily="34" charset="0"/>
                        </a:rPr>
                        <a:t>bili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itchFamily="34" charset="0"/>
                          <a:cs typeface="Calibri" pitchFamily="34" charset="0"/>
                        </a:rPr>
                        <a:t>Sozialwissenschaft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Erdkunde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de-DE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bili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Erziehungsw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Philosophie)</a:t>
                      </a:r>
                      <a:endParaRPr kumimoji="0" lang="de-DE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AF III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Calibri" pitchFamily="34" charset="0"/>
                        </a:rPr>
                        <a:t>Mathematik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8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Calibri" pitchFamily="34" charset="0"/>
                        </a:rPr>
                        <a:t>Eine aus der EF fortgeführte klassische Naturwissenschaft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(Biologie </a:t>
                      </a:r>
                      <a:r>
                        <a:rPr kumimoji="0" lang="de-DE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bili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Physik, Chemie), Informatik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itchFamily="34" charset="0"/>
                          <a:cs typeface="Calibri" pitchFamily="34" charset="0"/>
                        </a:rPr>
                        <a:t>ev. / kath. Religionslehre</a:t>
                      </a: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itchFamily="34" charset="0"/>
                          <a:cs typeface="Calibri" pitchFamily="34" charset="0"/>
                        </a:rPr>
                        <a:t> / ggf. ersatzweise </a:t>
                      </a: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itchFamily="34" charset="0"/>
                          <a:cs typeface="Calibri" pitchFamily="34" charset="0"/>
                        </a:rPr>
                        <a:t>Philosophie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7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itchFamily="34" charset="0"/>
                          <a:cs typeface="Calibri" pitchFamily="34" charset="0"/>
                        </a:rPr>
                        <a:t>Sport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Optional: Projektkurse Q1, weitere Fächer 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AD524B6D-F9D9-11F7-B285-E98A4222F285}"/>
              </a:ext>
            </a:extLst>
          </p:cNvPr>
          <p:cNvSpPr/>
          <p:nvPr/>
        </p:nvSpPr>
        <p:spPr>
          <a:xfrm>
            <a:off x="9464040" y="1705775"/>
            <a:ext cx="2595880" cy="1667154"/>
          </a:xfrm>
          <a:prstGeom prst="roundRect">
            <a:avLst/>
          </a:prstGeom>
          <a:noFill/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tx1"/>
                </a:solidFill>
                <a:highlight>
                  <a:srgbClr val="FFFF00"/>
                </a:highlight>
              </a:rPr>
              <a:t>Eine weitere Fremdsprache</a:t>
            </a:r>
          </a:p>
          <a:p>
            <a:pPr algn="ctr"/>
            <a:r>
              <a:rPr lang="de-DE" sz="2000">
                <a:solidFill>
                  <a:schemeClr val="tx1"/>
                </a:solidFill>
                <a:highlight>
                  <a:srgbClr val="FFFF00"/>
                </a:highlight>
              </a:rPr>
              <a:t>ODER</a:t>
            </a:r>
          </a:p>
          <a:p>
            <a:pPr algn="ctr"/>
            <a:r>
              <a:rPr lang="de-DE" sz="2000">
                <a:solidFill>
                  <a:schemeClr val="tx1"/>
                </a:solidFill>
                <a:highlight>
                  <a:srgbClr val="FFFF00"/>
                </a:highlight>
              </a:rPr>
              <a:t>eine weitere Naturwissenschaft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3C84CCF6-CC97-4CDE-E516-205BB9C8C664}"/>
              </a:ext>
            </a:extLst>
          </p:cNvPr>
          <p:cNvSpPr/>
          <p:nvPr/>
        </p:nvSpPr>
        <p:spPr>
          <a:xfrm>
            <a:off x="9464040" y="3492031"/>
            <a:ext cx="2595880" cy="13644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tx1"/>
                </a:solidFill>
                <a:highlight>
                  <a:srgbClr val="00FF00"/>
                </a:highlight>
              </a:rPr>
              <a:t>Ge oder </a:t>
            </a:r>
            <a:r>
              <a:rPr lang="de-DE" sz="2000" err="1">
                <a:solidFill>
                  <a:schemeClr val="tx1"/>
                </a:solidFill>
                <a:highlight>
                  <a:srgbClr val="00FF00"/>
                </a:highlight>
              </a:rPr>
              <a:t>SoWi</a:t>
            </a:r>
            <a:r>
              <a:rPr lang="de-DE" sz="2000">
                <a:solidFill>
                  <a:schemeClr val="tx1"/>
                </a:solidFill>
                <a:highlight>
                  <a:srgbClr val="00FF00"/>
                </a:highlight>
              </a:rPr>
              <a:t> entweder bis Ende der Q1</a:t>
            </a:r>
            <a:r>
              <a:rPr lang="de-DE" sz="2000">
                <a:solidFill>
                  <a:schemeClr val="tx1"/>
                </a:solidFill>
              </a:rPr>
              <a:t> oder als ZK in der Q2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C11A4EBB-CEE0-D7FB-13FE-FF4A68A37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63464"/>
              </p:ext>
            </p:extLst>
          </p:nvPr>
        </p:nvGraphicFramePr>
        <p:xfrm>
          <a:off x="9479280" y="5069115"/>
          <a:ext cx="187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">
                  <a:extLst>
                    <a:ext uri="{9D8B030D-6E8A-4147-A177-3AD203B41FA5}">
                      <a16:colId xmlns:a16="http://schemas.microsoft.com/office/drawing/2014/main" val="1767287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575706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>
                          <a:solidFill>
                            <a:schemeClr val="tx1"/>
                          </a:solidFill>
                        </a:rPr>
                        <a:t>bis Ende Q2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83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bis Ende Q1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182632"/>
                  </a:ext>
                </a:extLst>
              </a:tr>
            </a:tbl>
          </a:graphicData>
        </a:graphic>
      </p:graphicFrame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CE9AB8E8-E6A9-B500-2493-2EF2EEF05F95}"/>
              </a:ext>
            </a:extLst>
          </p:cNvPr>
          <p:cNvSpPr/>
          <p:nvPr/>
        </p:nvSpPr>
        <p:spPr>
          <a:xfrm>
            <a:off x="9464040" y="1324368"/>
            <a:ext cx="2595880" cy="390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chemeClr val="tx1"/>
                </a:solidFill>
              </a:rPr>
              <a:t>Schwerpunkt</a:t>
            </a:r>
          </a:p>
        </p:txBody>
      </p:sp>
    </p:spTree>
    <p:extLst>
      <p:ext uri="{BB962C8B-B14F-4D97-AF65-F5344CB8AC3E}">
        <p14:creationId xmlns:p14="http://schemas.microsoft.com/office/powerpoint/2010/main" val="274558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721CE-2724-3BAF-DCEA-CE540D85B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0E324-2129-566D-2952-7258CEAC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Schriftlichkeit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566254-3A15-3524-9AD7-ABE5B226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507"/>
            <a:ext cx="10679723" cy="39979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/>
              <a:t>Alle 4 Abiturfächer</a:t>
            </a:r>
          </a:p>
          <a:p>
            <a:r>
              <a:rPr lang="de-DE"/>
              <a:t>Deutsch, Mathematik, eine Fremdsprache (auf jeden Fall die neueinsetzende Fremdsprache)</a:t>
            </a:r>
          </a:p>
          <a:p>
            <a:r>
              <a:rPr lang="de-DE"/>
              <a:t>Weitere Fremdsprache ODER eine Naturwissenschaft (je nach Schwerpunkt)</a:t>
            </a:r>
          </a:p>
          <a:p>
            <a:r>
              <a:rPr lang="de-DE"/>
              <a:t>Ausnahme Q2.2: nur die ersten drei Abiturfächer</a:t>
            </a:r>
          </a:p>
          <a:p>
            <a:r>
              <a:rPr lang="de-DE"/>
              <a:t>Wichtig für die Q-Phase: </a:t>
            </a:r>
          </a:p>
          <a:p>
            <a:pPr lvl="1"/>
            <a:r>
              <a:rPr lang="de-DE"/>
              <a:t>ein mündliches Fach kann später nicht schriftlich belegt werden</a:t>
            </a:r>
            <a:endParaRPr lang="de-DE">
              <a:ea typeface="Calibri"/>
              <a:cs typeface="Calibri"/>
            </a:endParaRPr>
          </a:p>
          <a:p>
            <a:pPr lvl="1"/>
            <a:r>
              <a:rPr lang="de-DE"/>
              <a:t>ein schriftliches Fach kann später mündlich belegt werden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CB2B95-15AA-F5F4-9382-370437DB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745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2EE78-BEA6-8708-191D-F2FA333D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Notenpunkte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FFF7D-7C8B-9224-1683-E73923E85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Notenpunkte</a:t>
            </a:r>
          </a:p>
          <a:p>
            <a:r>
              <a:rPr lang="de-DE"/>
              <a:t>(Wiederholung / Rücktritt)</a:t>
            </a:r>
          </a:p>
          <a:p>
            <a:r>
              <a:rPr lang="de-DE"/>
              <a:t>(Besondere Lernleistung)</a:t>
            </a:r>
          </a:p>
          <a:p>
            <a:r>
              <a:rPr lang="de-DE"/>
              <a:t>(Projektkurse)</a:t>
            </a:r>
          </a:p>
          <a:p>
            <a:endParaRPr lang="de-DE"/>
          </a:p>
          <a:p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 sz="1600">
                <a:solidFill>
                  <a:srgbClr val="000000"/>
                </a:solidFill>
                <a:latin typeface="BentonSans"/>
              </a:rPr>
              <a:t>Quelle: </a:t>
            </a:r>
            <a:r>
              <a:rPr lang="de-DE" sz="1600">
                <a:solidFill>
                  <a:srgbClr val="000000"/>
                </a:solidFill>
                <a:latin typeface="BentonSans"/>
                <a:hlinkClick r:id="rId3"/>
              </a:rPr>
              <a:t>https://msb.broschüren.nrw/gymnasiale-oberstufe/versetzung-und-wiederholung#c31232</a:t>
            </a:r>
            <a:r>
              <a:rPr lang="de-DE" sz="1600">
                <a:solidFill>
                  <a:srgbClr val="000000"/>
                </a:solidFill>
                <a:latin typeface="BentonSans"/>
              </a:rPr>
              <a:t> (15.02.2024)</a:t>
            </a:r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C8812C-4E73-EE70-397A-53882F65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637098-6D85-3A9A-1E32-0F45B28AEA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321"/>
          <a:stretch/>
        </p:blipFill>
        <p:spPr>
          <a:xfrm>
            <a:off x="5843209" y="1431019"/>
            <a:ext cx="2805491" cy="414706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B5B7C6-8E5D-9F2D-94D0-2A34288DE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676" b="-16"/>
          <a:stretch/>
        </p:blipFill>
        <p:spPr>
          <a:xfrm>
            <a:off x="8648700" y="3606909"/>
            <a:ext cx="2667000" cy="19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06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3B567-757B-5374-3847-D6BC1E3E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606" y="378189"/>
            <a:ext cx="9773194" cy="919098"/>
          </a:xfrm>
        </p:spPr>
        <p:txBody>
          <a:bodyPr>
            <a:normAutofit/>
          </a:bodyPr>
          <a:lstStyle/>
          <a:p>
            <a:pPr algn="ctr"/>
            <a:r>
              <a:rPr lang="de-DE"/>
              <a:t>Wahl der vier Abiturfächer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D68B67-F69C-F938-B611-7DD1417F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916"/>
            <a:ext cx="10515600" cy="3545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2800">
                <a:solidFill>
                  <a:srgbClr val="FF0000"/>
                </a:solidFill>
                <a:latin typeface="Calibri"/>
                <a:cs typeface="Calibri"/>
              </a:rPr>
              <a:t>Zwei</a:t>
            </a:r>
            <a:r>
              <a:rPr lang="de-DE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rPr>
              <a:t> </a:t>
            </a:r>
            <a:r>
              <a:rPr lang="de-DE" sz="28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de-DE" sz="2800">
                <a:latin typeface="Calibri"/>
                <a:cs typeface="Calibri"/>
              </a:rPr>
              <a:t>Fächer aus dem Kanon</a:t>
            </a:r>
            <a:r>
              <a:rPr lang="de-DE">
                <a:latin typeface="Calibri"/>
                <a:cs typeface="Calibri"/>
              </a:rPr>
              <a:t> </a:t>
            </a:r>
            <a:r>
              <a:rPr lang="de-DE" sz="280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sz="2800">
                <a:solidFill>
                  <a:srgbClr val="FF0000"/>
                </a:solidFill>
                <a:latin typeface="Calibri"/>
                <a:cs typeface="Calibri"/>
              </a:rPr>
              <a:t>„Deutsch, Mathematik, Fremdsprache“</a:t>
            </a:r>
          </a:p>
          <a:p>
            <a:pPr>
              <a:spcBef>
                <a:spcPct val="20000"/>
              </a:spcBef>
              <a:defRPr/>
            </a:pPr>
            <a:r>
              <a:rPr lang="de-DE" sz="2800">
                <a:latin typeface="Calibri"/>
                <a:cs typeface="Calibri"/>
              </a:rPr>
              <a:t>Abdeckung aller </a:t>
            </a:r>
            <a:r>
              <a:rPr lang="de-DE" sz="2800">
                <a:solidFill>
                  <a:srgbClr val="FF0000"/>
                </a:solidFill>
                <a:latin typeface="Calibri"/>
                <a:cs typeface="Calibri"/>
              </a:rPr>
              <a:t>drei Aufgabenfelder</a:t>
            </a:r>
            <a:r>
              <a:rPr lang="de-DE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endParaRPr lang="de-DE" sz="2800">
              <a:solidFill>
                <a:srgbClr val="FF0000"/>
              </a:solidFill>
              <a:latin typeface="Calibri" pitchFamily="34" charset="0"/>
              <a:cs typeface="Calibri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de-DE">
                <a:solidFill>
                  <a:srgbClr val="FF0000"/>
                </a:solidFill>
                <a:latin typeface="Calibri"/>
                <a:cs typeface="Calibri"/>
              </a:rPr>
              <a:t>   </a:t>
            </a:r>
            <a:r>
              <a:rPr lang="de-DE" sz="2800">
                <a:latin typeface="Calibri"/>
                <a:cs typeface="Calibri"/>
              </a:rPr>
              <a:t>(Kunst oder Musik decken das Aufgabenfeld I alleine nicht ab.)</a:t>
            </a:r>
          </a:p>
          <a:p>
            <a:pPr>
              <a:spcBef>
                <a:spcPct val="20000"/>
              </a:spcBef>
              <a:defRPr/>
            </a:pPr>
            <a:r>
              <a:rPr lang="de-DE" sz="2800">
                <a:latin typeface="Calibri"/>
                <a:cs typeface="Calibri"/>
              </a:rPr>
              <a:t>Erster Leistungskurs muss Deutsch, Mathematik, eine fortgeführte Fremdsprache oder eine </a:t>
            </a:r>
            <a:r>
              <a:rPr lang="de-DE">
                <a:latin typeface="Calibri"/>
                <a:cs typeface="Calibri"/>
              </a:rPr>
              <a:t>klassische Naturwissenschaft</a:t>
            </a:r>
            <a:r>
              <a:rPr lang="de-DE" sz="2800">
                <a:latin typeface="Calibri"/>
                <a:cs typeface="Calibri"/>
              </a:rPr>
              <a:t> sein.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de-DE" sz="2800">
                <a:latin typeface="Calibri"/>
                <a:cs typeface="Calibri"/>
              </a:rPr>
              <a:t>2 Grundkurse und 2 Leistungskurse müssen ab JS EF.1 angewählt und ab JS Q1.1 schriftlich belegt sein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54EA77-6039-16A3-F5BD-A27D663A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187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5AD7-917D-6B42-4AFA-416B6A06E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4F1EA-1375-0DBF-D443-0B30559E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/>
              <a:t>Bedingungen für die Wahl </a:t>
            </a:r>
            <a:br>
              <a:rPr lang="de-DE"/>
            </a:br>
            <a:r>
              <a:rPr lang="de-DE"/>
              <a:t>der Abiturfächer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CBF436-8A22-79DF-A511-06B225BD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840"/>
            <a:ext cx="10515600" cy="3982052"/>
          </a:xfrm>
        </p:spPr>
        <p:txBody>
          <a:bodyPr/>
          <a:lstStyle/>
          <a:p>
            <a:pPr marL="0" indent="0">
              <a:buNone/>
            </a:pPr>
            <a:r>
              <a:rPr lang="de-DE"/>
              <a:t>Unmögliche LK-Kombinationen:</a:t>
            </a:r>
          </a:p>
          <a:p>
            <a:pPr lvl="1"/>
            <a:r>
              <a:rPr lang="de-DE"/>
              <a:t>Zwei Naturwissenschaften</a:t>
            </a:r>
          </a:p>
          <a:p>
            <a:pPr lvl="1"/>
            <a:r>
              <a:rPr lang="de-DE"/>
              <a:t>Zwei Gesellschaftswissenschaften</a:t>
            </a:r>
          </a:p>
          <a:p>
            <a:pPr lvl="1"/>
            <a:r>
              <a:rPr lang="de-DE"/>
              <a:t>Kunst und eine Naturwissenschaft</a:t>
            </a:r>
          </a:p>
          <a:p>
            <a:pPr lvl="1"/>
            <a:r>
              <a:rPr lang="de-DE"/>
              <a:t>Informatik und eine Gesellschaftswissenschaft</a:t>
            </a:r>
          </a:p>
          <a:p>
            <a:pPr marL="0" indent="0">
              <a:buNone/>
            </a:pPr>
            <a:r>
              <a:rPr lang="de-DE"/>
              <a:t>Kombinationen, die Mathematik als Abiturfach bedingen:</a:t>
            </a:r>
          </a:p>
          <a:p>
            <a:pPr lvl="1"/>
            <a:r>
              <a:rPr lang="de-DE"/>
              <a:t>Kunst-LK</a:t>
            </a:r>
          </a:p>
          <a:p>
            <a:pPr lvl="1"/>
            <a:r>
              <a:rPr lang="de-DE"/>
              <a:t>Zwei Fremdsprachen-LKs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3A295-3804-B1E9-D9DA-D9377F9E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434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DBBAE-0FF8-B7AC-B9CF-047C3B47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Weitere Berechtigungen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B9EB09-A9AD-5C40-F765-86C2D20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de-DE" b="1" dirty="0"/>
              <a:t>Bilingualität </a:t>
            </a:r>
            <a:r>
              <a:rPr lang="de-DE" dirty="0"/>
              <a:t>(Zertifikat + Vermerk auf dem Abiturzeugnis</a:t>
            </a:r>
            <a:r>
              <a:rPr lang="de-DE"/>
              <a:t>; Fr. Kremer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Englisch LK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/>
              <a:t>Ein </a:t>
            </a:r>
            <a:r>
              <a:rPr lang="de-DE" dirty="0" err="1"/>
              <a:t>bili-Sachfach</a:t>
            </a:r>
            <a:r>
              <a:rPr lang="de-DE" dirty="0"/>
              <a:t> als 3. oder 4. Abiturfach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/>
              <a:t>Empfehlung: 2 </a:t>
            </a:r>
            <a:r>
              <a:rPr lang="de-DE" dirty="0" err="1"/>
              <a:t>bili</a:t>
            </a:r>
            <a:r>
              <a:rPr lang="de-DE" dirty="0"/>
              <a:t>-Sachfächer in EF belegen</a:t>
            </a:r>
            <a:endParaRPr lang="de-DE" dirty="0">
              <a:ea typeface="Calibri"/>
              <a:cs typeface="Calibri"/>
            </a:endParaRPr>
          </a:p>
          <a:p>
            <a:r>
              <a:rPr lang="de-DE" b="1" dirty="0" err="1"/>
              <a:t>CertiLingua</a:t>
            </a:r>
            <a:r>
              <a:rPr lang="de-DE" dirty="0"/>
              <a:t> (Exzellenzlabel; </a:t>
            </a:r>
            <a:r>
              <a:rPr lang="de-DE"/>
              <a:t>Fr. </a:t>
            </a:r>
            <a:r>
              <a:rPr lang="de-DE" dirty="0"/>
              <a:t>Kremer)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/>
              <a:t>Fremdsprachenkompetenz: 2 moderne fortgeführte FS (Niveau B2)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/>
              <a:t>Bilinguale Kompetenz: durchgehend mind. 1 </a:t>
            </a:r>
            <a:r>
              <a:rPr lang="de-DE" dirty="0" err="1"/>
              <a:t>bili-Sachfach</a:t>
            </a:r>
            <a:r>
              <a:rPr lang="de-DE" dirty="0"/>
              <a:t> ab EF bis Ende Q1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/>
              <a:t>Europäische und internationale Kompetenz: ein internationales Begegnungsprojekt </a:t>
            </a:r>
            <a:r>
              <a:rPr lang="de-DE" sz="2200" dirty="0"/>
              <a:t>=&gt; kann auch im Rahmen </a:t>
            </a:r>
            <a:r>
              <a:rPr lang="de-DE" sz="2200"/>
              <a:t>des Projektkurses </a:t>
            </a:r>
            <a:r>
              <a:rPr lang="de-DE" sz="2200" dirty="0"/>
              <a:t>"</a:t>
            </a:r>
            <a:r>
              <a:rPr lang="de-DE" sz="2200" dirty="0" err="1"/>
              <a:t>Debating</a:t>
            </a:r>
            <a:r>
              <a:rPr lang="de-DE" sz="2200" dirty="0"/>
              <a:t>" gemacht werden</a:t>
            </a:r>
            <a:endParaRPr lang="de-DE" sz="2200" dirty="0">
              <a:solidFill>
                <a:srgbClr val="000000"/>
              </a:solidFill>
            </a:endParaRPr>
          </a:p>
          <a:p>
            <a:pPr lvl="1"/>
            <a:r>
              <a:rPr lang="de-DE" dirty="0"/>
              <a:t>Auch für Schüler*innen des Entdeckerzweiges nach Rücksprache mit Frau Kremer möglich</a:t>
            </a:r>
            <a:endParaRPr lang="de-DE" dirty="0">
              <a:ea typeface="Calibri"/>
              <a:cs typeface="Calibri"/>
            </a:endParaRPr>
          </a:p>
          <a:p>
            <a:r>
              <a:rPr lang="de-DE" b="1" dirty="0"/>
              <a:t>Latinum</a:t>
            </a:r>
            <a:endParaRPr lang="de-DE" b="1" dirty="0">
              <a:ea typeface="Calibri"/>
              <a:cs typeface="Calibri"/>
            </a:endParaRPr>
          </a:p>
          <a:p>
            <a:pPr lvl="1"/>
            <a:r>
              <a:rPr lang="de-DE" dirty="0"/>
              <a:t>Lateinunterricht ab Klasse 7 bis Ende der EF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/>
              <a:t>Mindestens ausreichende Leistungen in der EF</a:t>
            </a:r>
            <a:endParaRPr lang="de-DE" dirty="0">
              <a:ea typeface="Calibri"/>
              <a:cs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98EFC6-FB8A-D471-262B-1CDE4A36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6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3B1FE-5CD1-58B9-126A-1B67E684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Kurswahlen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48E51F-5852-57CD-130F-E984E6F5F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632"/>
            <a:ext cx="10515600" cy="48674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 dirty="0"/>
              <a:t>JS 10: </a:t>
            </a:r>
            <a:endParaRPr lang="de-DE" dirty="0">
              <a:cs typeface="Calibri"/>
            </a:endParaRPr>
          </a:p>
          <a:p>
            <a:pPr lvl="1"/>
            <a:r>
              <a:rPr lang="de-DE" dirty="0">
                <a:ea typeface="Calibri"/>
                <a:cs typeface="Calibri"/>
              </a:rPr>
              <a:t>Bei Bedarf: Individuelles Beratungsangebot am 26.02.26 (Donnerstag, 3./4. Stunde)</a:t>
            </a:r>
            <a:endParaRPr lang="de-DE" dirty="0"/>
          </a:p>
          <a:p>
            <a:pPr lvl="1"/>
            <a:r>
              <a:rPr lang="de-DE" dirty="0"/>
              <a:t>Verbindliche Wahl der Kurse in der EF --&gt; Termin</a:t>
            </a:r>
            <a:r>
              <a:rPr lang="de-DE" b="1" dirty="0"/>
              <a:t>: 03.03.26 (Dienstag)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/>
              <a:t>(Unverbindliche) Planung bis Ende der Q2 einschließlich möglicher Abiturfächer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>
                <a:ea typeface="Calibri"/>
                <a:cs typeface="Calibri"/>
              </a:rPr>
              <a:t>Abgabe der Wahlzettel bei der JSL (Bau, </a:t>
            </a:r>
            <a:r>
              <a:rPr lang="de-DE" err="1">
                <a:ea typeface="Calibri"/>
                <a:cs typeface="Calibri"/>
              </a:rPr>
              <a:t>Dhl</a:t>
            </a:r>
            <a:r>
              <a:rPr lang="de-DE" dirty="0">
                <a:ea typeface="Calibri"/>
                <a:cs typeface="Calibri"/>
              </a:rPr>
              <a:t>) </a:t>
            </a:r>
            <a:r>
              <a:rPr lang="de-DE" b="1">
                <a:ea typeface="Calibri"/>
                <a:cs typeface="Calibri"/>
              </a:rPr>
              <a:t>spätestens am 17.04.26 (Freitag)</a:t>
            </a:r>
          </a:p>
          <a:p>
            <a:pPr lvl="1"/>
            <a:r>
              <a:rPr lang="de-DE" dirty="0">
                <a:ea typeface="Calibri"/>
                <a:cs typeface="Calibri"/>
              </a:rPr>
              <a:t>Anmelde- und Wahltermin für externe Schüler*innen: 20.03.2026 (Freitag)</a:t>
            </a:r>
            <a:endParaRPr lang="de-DE" b="1" dirty="0"/>
          </a:p>
          <a:p>
            <a:r>
              <a:rPr lang="de-DE" dirty="0"/>
              <a:t>JS EF: </a:t>
            </a:r>
            <a:endParaRPr lang="de-DE" dirty="0">
              <a:cs typeface="Calibri"/>
            </a:endParaRPr>
          </a:p>
          <a:p>
            <a:pPr lvl="1"/>
            <a:r>
              <a:rPr lang="de-DE" dirty="0"/>
              <a:t>Verbindliche Wahlen der Kurse in der Q1 (GKs und LKs)</a:t>
            </a:r>
            <a:endParaRPr lang="de-DE" dirty="0">
              <a:cs typeface="Calibri"/>
            </a:endParaRPr>
          </a:p>
          <a:p>
            <a:pPr lvl="1"/>
            <a:r>
              <a:rPr lang="de-DE" dirty="0"/>
              <a:t>(Unverbindliche) Planung bis Ende der Q2 einschließlich möglicher Abiturfächer</a:t>
            </a:r>
            <a:endParaRPr lang="de-DE" dirty="0">
              <a:cs typeface="Calibri"/>
            </a:endParaRPr>
          </a:p>
          <a:p>
            <a:r>
              <a:rPr lang="de-DE" dirty="0"/>
              <a:t>JS Q2: </a:t>
            </a:r>
            <a:endParaRPr lang="de-DE" dirty="0">
              <a:cs typeface="Calibri"/>
            </a:endParaRPr>
          </a:p>
          <a:p>
            <a:pPr lvl="1"/>
            <a:r>
              <a:rPr lang="de-DE" dirty="0"/>
              <a:t>Festlegung der Abiturfächer (3. und 4. Abiturfach)</a:t>
            </a:r>
            <a:endParaRPr lang="de-DE" dirty="0">
              <a:cs typeface="Calibri"/>
            </a:endParaRPr>
          </a:p>
          <a:p>
            <a:r>
              <a:rPr lang="de-DE" dirty="0"/>
              <a:t>Zwischendrin: </a:t>
            </a:r>
            <a:endParaRPr lang="de-DE" dirty="0">
              <a:cs typeface="Calibri"/>
            </a:endParaRPr>
          </a:p>
          <a:p>
            <a:pPr lvl="1"/>
            <a:r>
              <a:rPr lang="de-DE" dirty="0"/>
              <a:t>Änderung der Schriftlichkeit, Abwahl überzähliger Fächer, </a:t>
            </a:r>
            <a:r>
              <a:rPr lang="de-DE" dirty="0" err="1"/>
              <a:t>Umwahl</a:t>
            </a:r>
            <a:r>
              <a:rPr lang="de-DE" dirty="0"/>
              <a:t> Reli &lt;-&gt; PP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E6A3E6-1B0D-07BF-1A20-6E1B6CB1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26</a:t>
            </a:fld>
            <a:endParaRPr lang="de-DE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5582AC98-CC56-EDEB-5A85-411E204E1128}"/>
              </a:ext>
            </a:extLst>
          </p:cNvPr>
          <p:cNvSpPr/>
          <p:nvPr/>
        </p:nvSpPr>
        <p:spPr>
          <a:xfrm>
            <a:off x="838200" y="1231971"/>
            <a:ext cx="10693400" cy="213171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984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CD23B-B186-029E-2897-5AB667E92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B09E8-182F-245D-6750-C0B37034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Fächerpräsentation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B76552-AABA-2B77-9D56-F3DA8E6A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>
              <a:hlinkClick r:id="rId3"/>
            </a:endParaRPr>
          </a:p>
          <a:p>
            <a:pPr marL="0" indent="0">
              <a:buNone/>
            </a:pPr>
            <a:endParaRPr lang="de-DE">
              <a:hlinkClick r:id="rId3"/>
            </a:endParaRPr>
          </a:p>
          <a:p>
            <a:pPr marL="0" indent="0">
              <a:buNone/>
            </a:pPr>
            <a:endParaRPr lang="de-DE">
              <a:hlinkClick r:id="rId3"/>
            </a:endParaRPr>
          </a:p>
          <a:p>
            <a:pPr marL="0" indent="0">
              <a:buNone/>
            </a:pPr>
            <a:endParaRPr lang="de-DE">
              <a:hlinkClick r:id="rId3"/>
            </a:endParaRPr>
          </a:p>
          <a:p>
            <a:pPr marL="0" indent="0">
              <a:buNone/>
            </a:pPr>
            <a:endParaRPr lang="de-DE">
              <a:hlinkClick r:id="rId3"/>
            </a:endParaRPr>
          </a:p>
          <a:p>
            <a:pPr marL="0" indent="0">
              <a:buNone/>
            </a:pPr>
            <a:endParaRPr lang="de-DE">
              <a:hlinkClick r:id="rId3"/>
            </a:endParaRPr>
          </a:p>
          <a:p>
            <a:pPr marL="0" indent="0">
              <a:buNone/>
            </a:pPr>
            <a:endParaRPr lang="de-DE">
              <a:hlinkClick r:id="rId3"/>
            </a:endParaRPr>
          </a:p>
          <a:p>
            <a:pPr marL="0" indent="0">
              <a:buNone/>
            </a:pPr>
            <a:endParaRPr lang="de-DE">
              <a:hlinkClick r:id="rId3"/>
            </a:endParaRP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9F414F-4741-9329-330C-CB4F50AC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27</a:t>
            </a:fld>
            <a:endParaRPr lang="de-DE"/>
          </a:p>
        </p:txBody>
      </p:sp>
      <p:pic>
        <p:nvPicPr>
          <p:cNvPr id="6" name="Grafik 5" descr="Ein Bild, das Muster, Electric Blue (Farbe) enthält.&#10;&#10;Automatisch generierte Beschreibung">
            <a:extLst>
              <a:ext uri="{FF2B5EF4-FFF2-40B4-BE49-F238E27FC236}">
                <a16:creationId xmlns:a16="http://schemas.microsoft.com/office/drawing/2014/main" id="{232E0D35-EFAC-347B-FA7F-2077AD1E7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798081"/>
            <a:ext cx="2628900" cy="2628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632B2D-FD9D-A0A4-8F36-C166894AB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02160"/>
            <a:ext cx="7772400" cy="385367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B571E3A-27AE-69F7-885D-C360C7F27933}"/>
              </a:ext>
            </a:extLst>
          </p:cNvPr>
          <p:cNvSpPr txBox="1"/>
          <p:nvPr/>
        </p:nvSpPr>
        <p:spPr>
          <a:xfrm>
            <a:off x="8724900" y="1502160"/>
            <a:ext cx="25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Link zur TaskCard</a:t>
            </a:r>
            <a:endParaRPr lang="de-DE" dirty="0"/>
          </a:p>
          <a:p>
            <a:r>
              <a:rPr lang="de-DE" dirty="0"/>
              <a:t>(oder Homepage -&gt; Downloads)</a:t>
            </a:r>
          </a:p>
          <a:p>
            <a:r>
              <a:rPr lang="de-DE" dirty="0"/>
              <a:t>QR-Code:</a:t>
            </a:r>
          </a:p>
        </p:txBody>
      </p:sp>
    </p:spTree>
    <p:extLst>
      <p:ext uri="{BB962C8B-B14F-4D97-AF65-F5344CB8AC3E}">
        <p14:creationId xmlns:p14="http://schemas.microsoft.com/office/powerpoint/2010/main" val="2691557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C4231-A980-0AF7-BA64-3AF478B8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076"/>
            <a:ext cx="4658360" cy="919098"/>
          </a:xfrm>
        </p:spPr>
        <p:txBody>
          <a:bodyPr>
            <a:normAutofit fontScale="90000"/>
          </a:bodyPr>
          <a:lstStyle/>
          <a:p>
            <a:r>
              <a:rPr lang="de-DE"/>
              <a:t>Laufbahnplanung mit </a:t>
            </a:r>
            <a:r>
              <a:rPr lang="de-DE" err="1"/>
              <a:t>LuPo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DAF8FA-F78B-621A-5A07-F4EDDAA8B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880" y="2560319"/>
            <a:ext cx="5328920" cy="3332481"/>
          </a:xfrm>
        </p:spPr>
        <p:txBody>
          <a:bodyPr/>
          <a:lstStyle/>
          <a:p>
            <a:r>
              <a:rPr lang="de-DE"/>
              <a:t>Planung bis Ende Q2 + Abitur</a:t>
            </a:r>
          </a:p>
          <a:p>
            <a:r>
              <a:rPr lang="de-DE"/>
              <a:t>Beachtung der Vorgaben</a:t>
            </a:r>
          </a:p>
          <a:p>
            <a:r>
              <a:rPr lang="de-DE"/>
              <a:t>Programm, Anleitung sowie </a:t>
            </a:r>
            <a:r>
              <a:rPr lang="de-DE" err="1"/>
              <a:t>bili</a:t>
            </a:r>
            <a:r>
              <a:rPr lang="de-DE"/>
              <a:t>- / nicht-</a:t>
            </a:r>
            <a:r>
              <a:rPr lang="de-DE" err="1"/>
              <a:t>bili</a:t>
            </a:r>
            <a:r>
              <a:rPr lang="de-DE"/>
              <a:t>-Dateien -&gt; Homepage </a:t>
            </a:r>
          </a:p>
          <a:p>
            <a:r>
              <a:rPr lang="de-DE"/>
              <a:t>Windows-Betriebssystem nötig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025D2B-7013-A404-EE3A-85860EB7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28</a:t>
            </a:fld>
            <a:endParaRPr lang="de-DE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8024E27E-EA69-F01B-FA63-170FFB1B31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575"/>
            <a:ext cx="8930642" cy="53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49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83DF1-2537-DF4E-C5BE-B6EBF3AF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Tipps für die EF-Wahlen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A27964-F400-9B1B-545E-EC65278DF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/>
          </a:p>
          <a:p>
            <a:r>
              <a:rPr lang="de-DE"/>
              <a:t>Möglichst viele Fächer in der EF.1 ausprobieren -&gt; mehr Optionen für die Wahl der Abiturfächer</a:t>
            </a:r>
          </a:p>
          <a:p>
            <a:r>
              <a:rPr lang="de-DE"/>
              <a:t>Frei wählen (welcher Kurs zustande kommt, wird erst nach den Wahlen entschieden)</a:t>
            </a:r>
          </a:p>
          <a:p>
            <a:r>
              <a:rPr lang="de-DE"/>
              <a:t>Späteres LK-Fach unbedingt schriftlich wählen</a:t>
            </a:r>
            <a:endParaRPr lang="de-DE">
              <a:cs typeface="Calibri" panose="020F0502020204030204"/>
            </a:endParaRPr>
          </a:p>
          <a:p>
            <a:r>
              <a:rPr lang="de-DE"/>
              <a:t>Falls Stärkung nötig oder besonderes Interesse in einem der Fächer D, M, E besteht -&gt; Wahl des entsprechenden Vertiefungskurses</a:t>
            </a:r>
            <a:endParaRPr lang="de-DE">
              <a:cs typeface="Calibri" panose="020F0502020204030204"/>
            </a:endParaRPr>
          </a:p>
          <a:p>
            <a:r>
              <a:rPr lang="de-DE" err="1"/>
              <a:t>Bili</a:t>
            </a:r>
            <a:r>
              <a:rPr lang="de-DE"/>
              <a:t>: mindestens 2 </a:t>
            </a:r>
            <a:r>
              <a:rPr lang="de-DE" err="1"/>
              <a:t>bili</a:t>
            </a:r>
            <a:r>
              <a:rPr lang="de-DE"/>
              <a:t>-Fächer wählen -&gt; eines davon ist Abiturfach</a:t>
            </a:r>
            <a:endParaRPr lang="de-DE">
              <a:cs typeface="Calibri"/>
            </a:endParaRP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073CB6-2386-237A-DF10-30323E7A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29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75524-2410-B777-0CC8-D816C779B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A9071-8C38-4E7D-E66B-429D0246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78E170-F354-A22A-133F-045A2AC86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1737"/>
            <a:ext cx="10515600" cy="4894613"/>
          </a:xfrm>
        </p:spPr>
        <p:txBody>
          <a:bodyPr>
            <a:normAutofit/>
          </a:bodyPr>
          <a:lstStyle/>
          <a:p>
            <a:r>
              <a:rPr lang="de-DE"/>
              <a:t>Organisation in der gymnasialen Oberstufe</a:t>
            </a:r>
          </a:p>
          <a:p>
            <a:r>
              <a:rPr lang="de-DE"/>
              <a:t>Dauer der gymnasialen Oberstufe </a:t>
            </a:r>
          </a:p>
          <a:p>
            <a:r>
              <a:rPr lang="de-DE"/>
              <a:t>Wochenstunden und Kursbelegung</a:t>
            </a:r>
          </a:p>
          <a:p>
            <a:r>
              <a:rPr lang="de-DE"/>
              <a:t>Einführungsphase</a:t>
            </a:r>
          </a:p>
          <a:p>
            <a:r>
              <a:rPr lang="de-DE"/>
              <a:t>Qualifikationsphase</a:t>
            </a:r>
          </a:p>
          <a:p>
            <a:r>
              <a:rPr lang="de-DE"/>
              <a:t>Wahl der Abiturfächer</a:t>
            </a:r>
          </a:p>
          <a:p>
            <a:r>
              <a:rPr lang="de-DE"/>
              <a:t>Weitere Berechtigungen (Bilingualität, </a:t>
            </a:r>
            <a:r>
              <a:rPr lang="de-DE" err="1"/>
              <a:t>Certilingua</a:t>
            </a:r>
            <a:r>
              <a:rPr lang="de-DE"/>
              <a:t>, Latinum)</a:t>
            </a:r>
          </a:p>
          <a:p>
            <a:r>
              <a:rPr lang="de-DE"/>
              <a:t>Kurswahlen</a:t>
            </a:r>
          </a:p>
          <a:p>
            <a:r>
              <a:rPr lang="de-DE"/>
              <a:t>Informationen für externe Schüler*innen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83F073-0C53-E309-B817-0DE435E7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3</a:t>
            </a:fld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0C1FE459-5ADF-18CA-85AC-232240475125}"/>
              </a:ext>
            </a:extLst>
          </p:cNvPr>
          <p:cNvCxnSpPr/>
          <p:nvPr/>
        </p:nvCxnSpPr>
        <p:spPr>
          <a:xfrm>
            <a:off x="838200" y="5499463"/>
            <a:ext cx="10278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64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556E1-2C7A-158E-861B-B3541685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rlebnistag">
            <a:extLst>
              <a:ext uri="{FF2B5EF4-FFF2-40B4-BE49-F238E27FC236}">
                <a16:creationId xmlns:a16="http://schemas.microsoft.com/office/drawing/2014/main" id="{30E3F166-19A7-5D7C-8DEB-3A0D894B5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/>
          <a:stretch/>
        </p:blipFill>
        <p:spPr bwMode="auto"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26060E-9BC6-86BF-3E8F-BDA484B8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6195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9E453D-CE0F-B547-8353-3885D4F81A91}" type="slidenum">
              <a:rPr lang="de-DE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30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AF819-8184-8AFF-5924-9AC9A06B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Ausblick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D3AA9E3-29CE-1768-9E27-65A27EE11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019"/>
            <a:ext cx="10852796" cy="26025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de-DE" dirty="0"/>
              <a:t>Zweite Schulwoche: Kennenlerntag --&gt; Teamtraining am Unterbacher See</a:t>
            </a:r>
          </a:p>
          <a:p>
            <a:r>
              <a:rPr lang="de-DE" dirty="0"/>
              <a:t>Präsentations-, Organisations- </a:t>
            </a:r>
            <a:r>
              <a:rPr lang="de-DE"/>
              <a:t>und KI-Training (Projekttage)</a:t>
            </a:r>
            <a:endParaRPr lang="de-DE">
              <a:ea typeface="Calibri"/>
              <a:cs typeface="Calibri"/>
            </a:endParaRPr>
          </a:p>
          <a:p>
            <a:r>
              <a:rPr lang="de-DE" dirty="0"/>
              <a:t>Wandertage (EF, Q1)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/>
              <a:t>Kursfahrt (Q2)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/>
              <a:t>Studien – und Berufsorientierung</a:t>
            </a:r>
            <a:endParaRPr lang="de-DE" dirty="0">
              <a:ea typeface="Calibri"/>
              <a:cs typeface="Calibri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808B2DB6-0B52-9FEA-4033-92E247588C05}"/>
              </a:ext>
            </a:extLst>
          </p:cNvPr>
          <p:cNvSpPr/>
          <p:nvPr/>
        </p:nvSpPr>
        <p:spPr>
          <a:xfrm>
            <a:off x="482605" y="3897850"/>
            <a:ext cx="11208391" cy="13238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Liebe Schüler*innen!</a:t>
            </a:r>
            <a:br>
              <a:rPr lang="de-DE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de-DE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Tragt euch bitte in die Anwesenheitsliste auf der Fensterbank ein! 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442DA2E-2778-8939-9999-39954EAA2A86}"/>
              </a:ext>
            </a:extLst>
          </p:cNvPr>
          <p:cNvSpPr/>
          <p:nvPr/>
        </p:nvSpPr>
        <p:spPr>
          <a:xfrm>
            <a:off x="501004" y="5437141"/>
            <a:ext cx="11208391" cy="13238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Für externe Schüler*innen:</a:t>
            </a:r>
            <a:br>
              <a:rPr lang="de-DE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de-DE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… es geht gleich weiter! </a:t>
            </a:r>
          </a:p>
        </p:txBody>
      </p:sp>
    </p:spTree>
    <p:extLst>
      <p:ext uri="{BB962C8B-B14F-4D97-AF65-F5344CB8AC3E}">
        <p14:creationId xmlns:p14="http://schemas.microsoft.com/office/powerpoint/2010/main" val="28585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3599D-93C6-13FC-24CC-D7AA5B0A4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911B7-F432-7F93-7E84-D7D84F21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Anmeldung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C698D-DE83-62EE-2365-CD6D1C79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101"/>
            <a:ext cx="10515600" cy="45728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ea typeface="Calibri" panose="020F0502020204030204"/>
                <a:cs typeface="Calibri" panose="020F0502020204030204"/>
              </a:rPr>
              <a:t>Anmeldung im Portal "Schüler-online"</a:t>
            </a:r>
            <a:endParaRPr lang="de-DE" dirty="0"/>
          </a:p>
          <a:p>
            <a:r>
              <a:rPr lang="de-DE" dirty="0"/>
              <a:t>Anmeldetermin am 20.03.2026 (Freitag), 8:30-12:30 Uhr im Schulbüro</a:t>
            </a:r>
          </a:p>
          <a:p>
            <a:pPr lvl="1"/>
            <a:r>
              <a:rPr lang="de-DE" dirty="0">
                <a:ea typeface="Calibri"/>
                <a:cs typeface="Calibri"/>
              </a:rPr>
              <a:t>Mitzubringen sind …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de-DE">
                <a:ea typeface="Calibri"/>
                <a:cs typeface="Calibri"/>
              </a:rPr>
              <a:t>Personalausweis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de-DE">
                <a:ea typeface="Calibri"/>
                <a:cs typeface="Calibri"/>
              </a:rPr>
              <a:t>Stammbuch </a:t>
            </a:r>
            <a:r>
              <a:rPr lang="de-DE" dirty="0">
                <a:ea typeface="Calibri"/>
                <a:cs typeface="Calibri"/>
              </a:rPr>
              <a:t>der Familie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de-DE" dirty="0">
                <a:ea typeface="Calibri"/>
                <a:cs typeface="Calibri"/>
              </a:rPr>
              <a:t>Letztes Zeugnis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de-DE">
                <a:ea typeface="Calibri"/>
                <a:cs typeface="Calibri"/>
              </a:rPr>
              <a:t>1 Erziehungsberechtigte(r)</a:t>
            </a:r>
            <a:endParaRPr lang="de-DE"/>
          </a:p>
          <a:p>
            <a:r>
              <a:rPr lang="de-DE" dirty="0"/>
              <a:t>Nach der </a:t>
            </a:r>
            <a:r>
              <a:rPr lang="de-DE"/>
              <a:t>Anmeldung: Kurswahlen in Raum 026</a:t>
            </a:r>
            <a:endParaRPr lang="de-DE" dirty="0">
              <a:ea typeface="Calibri"/>
              <a:cs typeface="Calibri"/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719D66-CD58-DF8E-D6E3-1D374C92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367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7A7F4-3A8A-FF25-8311-B9833402F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94D7E-43DC-F087-526D-660C658D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err="1"/>
              <a:t>Tabletkonzept</a:t>
            </a:r>
            <a:r>
              <a:rPr lang="de-DE"/>
              <a:t> am GSS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C1A93-F0A5-A699-6268-8BC069D8C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 dirty="0"/>
          </a:p>
          <a:p>
            <a:r>
              <a:rPr lang="de-DE" dirty="0"/>
              <a:t>Apple-Gerät (iPad) mit Stift notwendig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/>
              <a:t>Nicht älter als 3 Jahre, Mindestvoraussetzung: iOS17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>
                <a:ea typeface="Calibri"/>
                <a:cs typeface="Calibri"/>
              </a:rPr>
              <a:t>Mindestspeicher: 64 GB (besser: 128 GB!)</a:t>
            </a:r>
            <a:endParaRPr lang="de-DE" dirty="0"/>
          </a:p>
          <a:p>
            <a:r>
              <a:rPr lang="de-DE" dirty="0"/>
              <a:t>Einbindung ins städtische MDM (durch das IT-Team des GSS)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/>
              <a:t>Vor dem Einbinden ins MDM 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/>
              <a:t>Ausfüllen und Unterschreiben der städtischen Vereinbarung zur Einbindung des privaten Gerätes ins MDM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/>
              <a:t>Durchführung bestimmter Schritte zum Löschen aller Daten</a:t>
            </a:r>
            <a:endParaRPr lang="de-DE" dirty="0">
              <a:ea typeface="Calibri"/>
              <a:cs typeface="Calibri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1D3935-A942-D3CC-AD31-CB31F4E0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002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76390-A078-2BBB-C1EB-44F6D1F2A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AE5DA-D9C8-E7F3-58C3-586B6023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err="1"/>
              <a:t>Tabletkonzept</a:t>
            </a:r>
            <a:r>
              <a:rPr lang="de-DE"/>
              <a:t> am GSS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452C48-3DFB-FEF5-49C5-89A18EB0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/>
          </a:p>
          <a:p>
            <a:pPr marL="0" indent="0">
              <a:buNone/>
            </a:pPr>
            <a:r>
              <a:rPr lang="de-DE"/>
              <a:t>Finanzielle Unterstützung</a:t>
            </a:r>
          </a:p>
          <a:p>
            <a:r>
              <a:rPr lang="de-DE" altLang="de-DE"/>
              <a:t>Als </a:t>
            </a:r>
            <a:r>
              <a:rPr lang="de-DE" altLang="de-DE" err="1"/>
              <a:t>BuT</a:t>
            </a:r>
            <a:r>
              <a:rPr lang="de-DE" altLang="de-DE"/>
              <a:t>-Empfänger erhält man ein städtisches Dauerleihgerät von der</a:t>
            </a:r>
            <a:br>
              <a:rPr lang="de-DE" altLang="de-DE"/>
            </a:br>
            <a:r>
              <a:rPr lang="de-DE" altLang="de-DE"/>
              <a:t>Schule.</a:t>
            </a:r>
          </a:p>
          <a:p>
            <a:r>
              <a:rPr lang="de-DE" altLang="de-DE"/>
              <a:t>Als 3. Kind an unserer Schule gibt es ein schulisches Dauerleihgerät</a:t>
            </a:r>
          </a:p>
          <a:p>
            <a:r>
              <a:rPr lang="de-DE" altLang="de-DE"/>
              <a:t>Als 2. Kind an unserer Schule gibt es 150€ Unterstützung bei der</a:t>
            </a:r>
            <a:br>
              <a:rPr lang="de-DE" altLang="de-DE"/>
            </a:br>
            <a:r>
              <a:rPr lang="de-DE" altLang="de-DE"/>
              <a:t>Anschaffung des iPads durch den BAS (Bund alter Schüler)</a:t>
            </a:r>
          </a:p>
          <a:p>
            <a:r>
              <a:rPr lang="de-DE" altLang="de-DE"/>
              <a:t>Übergangsweise kann ein schulisches Leihgerät zur Verfügung gestellt werden.</a:t>
            </a:r>
            <a:br>
              <a:rPr lang="de-DE" altLang="de-DE"/>
            </a:br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0BA39-651B-CEEA-74C6-7CB502A0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28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03C3-FD67-B763-E514-A90BDD8D4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C6EA1-70DC-2065-D713-AC125900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err="1"/>
              <a:t>Tabletkonzept</a:t>
            </a:r>
            <a:r>
              <a:rPr lang="de-DE"/>
              <a:t> am GSS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D60BB2-2996-8B7B-0819-160846097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/>
          </a:p>
          <a:p>
            <a:pPr marL="0" indent="0">
              <a:buNone/>
            </a:pPr>
            <a:r>
              <a:rPr lang="de-DE"/>
              <a:t>Inhaltliche Unterstützung</a:t>
            </a:r>
          </a:p>
          <a:p>
            <a:r>
              <a:rPr lang="de-DE"/>
              <a:t>Einführungsstunde in der ersten oder zweiten Schulwoche</a:t>
            </a:r>
          </a:p>
          <a:p>
            <a:r>
              <a:rPr lang="de-DE"/>
              <a:t>Anmeldung bei MS-Teams, </a:t>
            </a:r>
            <a:r>
              <a:rPr lang="de-DE" err="1"/>
              <a:t>wwschool</a:t>
            </a:r>
            <a:endParaRPr lang="de-DE"/>
          </a:p>
          <a:p>
            <a:r>
              <a:rPr lang="de-DE"/>
              <a:t>Umgang mit Teams, OneNote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1EB2E6-C7E8-65D5-0015-793EFF85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55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C1355-4BE6-29BF-75DF-D505BFCB2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3904F-25E5-CEDA-2A22-B8B4135E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565"/>
          </a:xfrm>
        </p:spPr>
        <p:txBody>
          <a:bodyPr>
            <a:normAutofit fontScale="90000"/>
          </a:bodyPr>
          <a:lstStyle/>
          <a:p>
            <a:pPr algn="ctr"/>
            <a:r>
              <a:rPr lang="de-DE"/>
              <a:t>Organisation:</a:t>
            </a:r>
            <a:br>
              <a:rPr lang="de-DE"/>
            </a:br>
            <a:r>
              <a:rPr lang="de-DE"/>
              <a:t>Was ändert sich?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ED07FA5F-426F-65E4-C09C-A0944EF5D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664919"/>
              </p:ext>
            </p:extLst>
          </p:nvPr>
        </p:nvGraphicFramePr>
        <p:xfrm>
          <a:off x="838200" y="1646682"/>
          <a:ext cx="10515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685529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07445459"/>
                    </a:ext>
                  </a:extLst>
                </a:gridCol>
              </a:tblGrid>
              <a:tr h="391801"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Klasse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Jahrgangsstufe 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28456"/>
                  </a:ext>
                </a:extLst>
              </a:tr>
              <a:tr h="391801">
                <a:tc>
                  <a:txBody>
                    <a:bodyPr/>
                    <a:lstStyle/>
                    <a:p>
                      <a:r>
                        <a:rPr lang="de-DE" sz="2400"/>
                        <a:t>Unterricht in Klassen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Unterricht in Kursen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01644"/>
                  </a:ext>
                </a:extLst>
              </a:tr>
              <a:tr h="676260">
                <a:tc>
                  <a:txBody>
                    <a:bodyPr/>
                    <a:lstStyle/>
                    <a:p>
                      <a:r>
                        <a:rPr lang="de-DE" sz="2400"/>
                        <a:t>Klassenleitung (2-er Team)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Jahrgangsstufenleitung für die ganze Stufe (2-3-er Team)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97289"/>
                  </a:ext>
                </a:extLst>
              </a:tr>
              <a:tr h="391801">
                <a:tc>
                  <a:txBody>
                    <a:bodyPr/>
                    <a:lstStyle/>
                    <a:p>
                      <a:r>
                        <a:rPr lang="de-DE" sz="2400"/>
                        <a:t>Stundenpläne für eine ganze 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Individuelle Stundenpläne je nach Kursbelegung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35974"/>
                  </a:ext>
                </a:extLst>
              </a:tr>
              <a:tr h="391801">
                <a:tc>
                  <a:txBody>
                    <a:bodyPr/>
                    <a:lstStyle/>
                    <a:p>
                      <a:r>
                        <a:rPr lang="de-DE" sz="2400"/>
                        <a:t>Nachmittagsunterricht nur am Mittwochnachmittag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Nachmittagsunterricht an allen Schultagen möglich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44591"/>
                  </a:ext>
                </a:extLst>
              </a:tr>
              <a:tr h="391801">
                <a:tc>
                  <a:txBody>
                    <a:bodyPr/>
                    <a:lstStyle/>
                    <a:p>
                      <a:r>
                        <a:rPr lang="de-DE" sz="2400"/>
                        <a:t>Keine Freistunden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Freistunden am Vormittag möglich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69118"/>
                  </a:ext>
                </a:extLst>
              </a:tr>
            </a:tbl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7E3125-750F-AD6E-EA27-8735C041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53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55842-8414-F9F3-1CBF-FF9C23D6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565"/>
          </a:xfrm>
        </p:spPr>
        <p:txBody>
          <a:bodyPr>
            <a:normAutofit fontScale="90000"/>
          </a:bodyPr>
          <a:lstStyle/>
          <a:p>
            <a:pPr algn="ctr"/>
            <a:r>
              <a:rPr lang="de-DE"/>
              <a:t>Organisation:</a:t>
            </a:r>
            <a:br>
              <a:rPr lang="de-DE"/>
            </a:br>
            <a:r>
              <a:rPr lang="de-DE"/>
              <a:t>Was ändert sich?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D3E09C86-3816-268C-B47E-A8F4F4B42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100778"/>
              </p:ext>
            </p:extLst>
          </p:nvPr>
        </p:nvGraphicFramePr>
        <p:xfrm>
          <a:off x="838200" y="1521206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685529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07445459"/>
                    </a:ext>
                  </a:extLst>
                </a:gridCol>
              </a:tblGrid>
              <a:tr h="391801"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Klasse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Jahrgangsstufe 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28456"/>
                  </a:ext>
                </a:extLst>
              </a:tr>
              <a:tr h="676260">
                <a:tc>
                  <a:txBody>
                    <a:bodyPr/>
                    <a:lstStyle/>
                    <a:p>
                      <a:r>
                        <a:rPr lang="de-DE" sz="2400"/>
                        <a:t>Unterrichtsfächer weitgehend vorgegeben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Unterrichtsfächer im Rahmen der Belegungsverpflichtungen frei wählbar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204970"/>
                  </a:ext>
                </a:extLst>
              </a:tr>
              <a:tr h="391801">
                <a:tc>
                  <a:txBody>
                    <a:bodyPr/>
                    <a:lstStyle/>
                    <a:p>
                      <a:endParaRPr lang="de-D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Neue Fächer: PA, SW, PL, VX, (LIT, PJK)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96520"/>
                  </a:ext>
                </a:extLst>
              </a:tr>
              <a:tr h="676260">
                <a:tc>
                  <a:txBody>
                    <a:bodyPr/>
                    <a:lstStyle/>
                    <a:p>
                      <a:r>
                        <a:rPr lang="de-DE" sz="2400"/>
                        <a:t>Klassenarbeiten in den Hauptfächern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Gewählte Fächer im Prinzip gleichwertig, Klausuren in allen schriftlich belegten Fächern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16526"/>
                  </a:ext>
                </a:extLst>
              </a:tr>
              <a:tr h="676260">
                <a:tc>
                  <a:txBody>
                    <a:bodyPr/>
                    <a:lstStyle/>
                    <a:p>
                      <a:r>
                        <a:rPr lang="de-DE" sz="2400"/>
                        <a:t>Entschuldigungspraxis: Klassenleitung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Entschuldigungspraxis: Kurslehrkräfte, Jahrgangsstufenleitung, Klausuren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15590"/>
                  </a:ext>
                </a:extLst>
              </a:tr>
              <a:tr h="391801">
                <a:tc>
                  <a:txBody>
                    <a:bodyPr/>
                    <a:lstStyle/>
                    <a:p>
                      <a:r>
                        <a:rPr lang="de-DE" sz="2400"/>
                        <a:t>Eigenverantwortung und Selbständigkeit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/>
                        <a:t>EIGENVERANTWORTUNG UND SELBSTSTÄNDIGKEIT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482846"/>
                  </a:ext>
                </a:extLst>
              </a:tr>
            </a:tbl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B78420-EAAF-6E15-0F8B-868C197F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26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9AD62-F67C-6514-B878-1ABD9C47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18576-3AFA-7B49-4978-6C0596B4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/>
              <a:t>Dauer / Aufbau </a:t>
            </a:r>
            <a:br>
              <a:rPr lang="de-DE"/>
            </a:br>
            <a:r>
              <a:rPr lang="de-DE"/>
              <a:t>der gymnasialen Oberstufe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4A1A0C-A1CC-406B-DE69-C56375C7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6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D654C4B-77FE-6E9B-2ADB-BB22A9FB9C8E}"/>
              </a:ext>
            </a:extLst>
          </p:cNvPr>
          <p:cNvSpPr/>
          <p:nvPr/>
        </p:nvSpPr>
        <p:spPr>
          <a:xfrm>
            <a:off x="838200" y="1514920"/>
            <a:ext cx="4663440" cy="66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>
                <a:solidFill>
                  <a:srgbClr val="30528E"/>
                </a:solidFill>
              </a:rPr>
              <a:t>Einführungsphase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72CDD80-28CB-192E-C231-035B4480C119}"/>
              </a:ext>
            </a:extLst>
          </p:cNvPr>
          <p:cNvSpPr/>
          <p:nvPr/>
        </p:nvSpPr>
        <p:spPr>
          <a:xfrm>
            <a:off x="2118360" y="2707513"/>
            <a:ext cx="4663440" cy="66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>
                <a:solidFill>
                  <a:srgbClr val="30528E"/>
                </a:solidFill>
              </a:rPr>
              <a:t>1. Jahr der Q-Phase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49E752E-50E4-0BBD-8C2A-2A38BC651FD4}"/>
              </a:ext>
            </a:extLst>
          </p:cNvPr>
          <p:cNvSpPr/>
          <p:nvPr/>
        </p:nvSpPr>
        <p:spPr>
          <a:xfrm>
            <a:off x="2118360" y="3474974"/>
            <a:ext cx="4663440" cy="66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>
                <a:solidFill>
                  <a:srgbClr val="30528E"/>
                </a:solidFill>
              </a:rPr>
              <a:t>2. Jahr der Q-Phase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3F7F1471-2056-2F83-95C7-EE5E18E6535E}"/>
              </a:ext>
            </a:extLst>
          </p:cNvPr>
          <p:cNvSpPr/>
          <p:nvPr/>
        </p:nvSpPr>
        <p:spPr>
          <a:xfrm>
            <a:off x="3169920" y="4667440"/>
            <a:ext cx="4663440" cy="66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>
                <a:solidFill>
                  <a:srgbClr val="30528E"/>
                </a:solidFill>
              </a:rPr>
              <a:t>Abiturprüfungen</a:t>
            </a:r>
          </a:p>
        </p:txBody>
      </p:sp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6D99590C-960A-386F-CD4C-9248C4EC2C50}"/>
              </a:ext>
            </a:extLst>
          </p:cNvPr>
          <p:cNvSpPr/>
          <p:nvPr/>
        </p:nvSpPr>
        <p:spPr>
          <a:xfrm>
            <a:off x="3484880" y="2175320"/>
            <a:ext cx="304800" cy="5321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9DC2D5B7-AAB1-AC4D-EFC6-F7057243FED6}"/>
              </a:ext>
            </a:extLst>
          </p:cNvPr>
          <p:cNvSpPr/>
          <p:nvPr/>
        </p:nvSpPr>
        <p:spPr>
          <a:xfrm>
            <a:off x="3484880" y="2185543"/>
            <a:ext cx="1666240" cy="468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accent2">
                    <a:lumMod val="75000"/>
                  </a:schemeClr>
                </a:solidFill>
              </a:rPr>
              <a:t>Versetzung</a:t>
            </a:r>
          </a:p>
        </p:txBody>
      </p:sp>
      <p:sp>
        <p:nvSpPr>
          <p:cNvPr id="12" name="Pfeil nach unten 11">
            <a:extLst>
              <a:ext uri="{FF2B5EF4-FFF2-40B4-BE49-F238E27FC236}">
                <a16:creationId xmlns:a16="http://schemas.microsoft.com/office/drawing/2014/main" id="{4F16EB98-ECA5-4E56-DB84-5F829901847F}"/>
              </a:ext>
            </a:extLst>
          </p:cNvPr>
          <p:cNvSpPr/>
          <p:nvPr/>
        </p:nvSpPr>
        <p:spPr>
          <a:xfrm>
            <a:off x="4927600" y="4125088"/>
            <a:ext cx="304800" cy="5321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021D9BEE-7173-DC8B-A7E1-8F550D7D7BF9}"/>
              </a:ext>
            </a:extLst>
          </p:cNvPr>
          <p:cNvSpPr/>
          <p:nvPr/>
        </p:nvSpPr>
        <p:spPr>
          <a:xfrm>
            <a:off x="5085080" y="4135374"/>
            <a:ext cx="3566160" cy="468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accent2">
                    <a:lumMod val="75000"/>
                  </a:schemeClr>
                </a:solidFill>
              </a:rPr>
              <a:t>Zulassung zu den Abiturprüfungen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5EE7806C-B728-32DD-1948-5723294CCDA0}"/>
              </a:ext>
            </a:extLst>
          </p:cNvPr>
          <p:cNvSpPr/>
          <p:nvPr/>
        </p:nvSpPr>
        <p:spPr>
          <a:xfrm>
            <a:off x="248922" y="2760726"/>
            <a:ext cx="1762758" cy="5539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rgbClr val="30528E"/>
                </a:solidFill>
              </a:rPr>
              <a:t>Schulischer Teil der FHR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59065E32-1A71-FB3A-4F0E-15583F5F07D8}"/>
              </a:ext>
            </a:extLst>
          </p:cNvPr>
          <p:cNvSpPr/>
          <p:nvPr/>
        </p:nvSpPr>
        <p:spPr>
          <a:xfrm>
            <a:off x="6300469" y="3148965"/>
            <a:ext cx="1135381" cy="5539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rgbClr val="30528E"/>
                </a:solidFill>
              </a:rPr>
              <a:t>Block I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BE237EA3-D90B-C41F-D8B5-DFBBE881BC45}"/>
              </a:ext>
            </a:extLst>
          </p:cNvPr>
          <p:cNvSpPr/>
          <p:nvPr/>
        </p:nvSpPr>
        <p:spPr>
          <a:xfrm>
            <a:off x="7265669" y="4712780"/>
            <a:ext cx="1135381" cy="5539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rgbClr val="30528E"/>
                </a:solidFill>
              </a:rPr>
              <a:t>Block II</a:t>
            </a:r>
          </a:p>
        </p:txBody>
      </p:sp>
      <p:sp>
        <p:nvSpPr>
          <p:cNvPr id="18" name="Pfeil nach rechts 17">
            <a:extLst>
              <a:ext uri="{FF2B5EF4-FFF2-40B4-BE49-F238E27FC236}">
                <a16:creationId xmlns:a16="http://schemas.microsoft.com/office/drawing/2014/main" id="{CBB003A9-BC5B-C0C8-E0EA-3B1E026F5007}"/>
              </a:ext>
            </a:extLst>
          </p:cNvPr>
          <p:cNvSpPr/>
          <p:nvPr/>
        </p:nvSpPr>
        <p:spPr>
          <a:xfrm>
            <a:off x="7435850" y="3273393"/>
            <a:ext cx="1849120" cy="34518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>
            <a:extLst>
              <a:ext uri="{FF2B5EF4-FFF2-40B4-BE49-F238E27FC236}">
                <a16:creationId xmlns:a16="http://schemas.microsoft.com/office/drawing/2014/main" id="{DBB81597-A10C-8C0F-90E2-7189166095B6}"/>
              </a:ext>
            </a:extLst>
          </p:cNvPr>
          <p:cNvSpPr/>
          <p:nvPr/>
        </p:nvSpPr>
        <p:spPr>
          <a:xfrm>
            <a:off x="8401050" y="4817173"/>
            <a:ext cx="883920" cy="34518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56595A47-2F2F-253B-9442-AF9185C2A5FB}"/>
              </a:ext>
            </a:extLst>
          </p:cNvPr>
          <p:cNvSpPr/>
          <p:nvPr/>
        </p:nvSpPr>
        <p:spPr>
          <a:xfrm>
            <a:off x="9328149" y="3148965"/>
            <a:ext cx="1506220" cy="20133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rgbClr val="30528E"/>
                </a:solidFill>
              </a:rPr>
              <a:t>Abitur-zeugnis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7255E87-0614-5736-4F44-1642EE3508AC}"/>
              </a:ext>
            </a:extLst>
          </p:cNvPr>
          <p:cNvSpPr/>
          <p:nvPr/>
        </p:nvSpPr>
        <p:spPr>
          <a:xfrm>
            <a:off x="8004809" y="1528779"/>
            <a:ext cx="2829560" cy="1421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solidFill>
                  <a:schemeClr val="accent2">
                    <a:lumMod val="75000"/>
                  </a:schemeClr>
                </a:solidFill>
              </a:rPr>
              <a:t>Verweildauer</a:t>
            </a:r>
          </a:p>
          <a:p>
            <a:r>
              <a:rPr lang="de-DE" sz="2400" b="1">
                <a:solidFill>
                  <a:schemeClr val="accent2">
                    <a:lumMod val="75000"/>
                  </a:schemeClr>
                </a:solidFill>
              </a:rPr>
              <a:t>In der Regel: 3 Jahre</a:t>
            </a:r>
          </a:p>
          <a:p>
            <a:r>
              <a:rPr lang="de-DE" sz="2400">
                <a:solidFill>
                  <a:schemeClr val="accent2">
                    <a:lumMod val="75000"/>
                  </a:schemeClr>
                </a:solidFill>
              </a:rPr>
              <a:t>Mindestens: 2 Jahre</a:t>
            </a:r>
          </a:p>
          <a:p>
            <a:r>
              <a:rPr lang="de-DE" sz="2400">
                <a:solidFill>
                  <a:schemeClr val="accent2">
                    <a:lumMod val="75000"/>
                  </a:schemeClr>
                </a:solidFill>
              </a:rPr>
              <a:t>Höchstens: 4 Jahre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F67FBE9D-67A9-D756-D764-AB05C3176076}"/>
              </a:ext>
            </a:extLst>
          </p:cNvPr>
          <p:cNvSpPr/>
          <p:nvPr/>
        </p:nvSpPr>
        <p:spPr>
          <a:xfrm>
            <a:off x="4961891" y="1546354"/>
            <a:ext cx="1762758" cy="5539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052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rgbClr val="30528E"/>
                </a:solidFill>
              </a:rPr>
              <a:t>Auslandsjahr möglich (DI)</a:t>
            </a:r>
          </a:p>
        </p:txBody>
      </p:sp>
    </p:spTree>
    <p:extLst>
      <p:ext uri="{BB962C8B-B14F-4D97-AF65-F5344CB8AC3E}">
        <p14:creationId xmlns:p14="http://schemas.microsoft.com/office/powerpoint/2010/main" val="210145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8AA5D-4F9A-E0C1-41CB-70B9742A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Wochenstunden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06E8B7-8AB2-B171-0E91-7094E8C5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7</a:t>
            </a:fld>
            <a:endParaRPr lang="de-DE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448D6C47-2043-3AE9-EDDD-9DC4F9A321FC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2800">
                <a:latin typeface="Calibri" pitchFamily="34" charset="0"/>
                <a:cs typeface="Calibri" pitchFamily="34" charset="0"/>
                <a:sym typeface="Wingdings" pitchFamily="2" charset="2"/>
              </a:rPr>
              <a:t>Anzahl der </a:t>
            </a:r>
            <a:r>
              <a:rPr lang="de-DE" sz="2800">
                <a:latin typeface="Calibri" pitchFamily="34" charset="0"/>
                <a:cs typeface="Calibri" pitchFamily="34" charset="0"/>
              </a:rPr>
              <a:t>Wochenstunden in der gymnasialen Oberstufe: 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40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de-DE" sz="2400">
                <a:latin typeface="Calibri" pitchFamily="34" charset="0"/>
                <a:cs typeface="Calibri" pitchFamily="34" charset="0"/>
              </a:rPr>
              <a:t> insgesamt  mindestens </a:t>
            </a:r>
            <a:r>
              <a:rPr lang="de-DE" sz="2400" b="1">
                <a:latin typeface="Calibri" pitchFamily="34" charset="0"/>
                <a:cs typeface="Calibri" pitchFamily="34" charset="0"/>
              </a:rPr>
              <a:t>102</a:t>
            </a:r>
            <a:r>
              <a:rPr lang="de-DE" sz="240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de-DE" sz="2400">
                <a:latin typeface="Calibri" pitchFamily="34" charset="0"/>
                <a:cs typeface="Calibri" pitchFamily="34" charset="0"/>
              </a:rPr>
              <a:t> in den 2 Halbjahren der Einführungsphase durchschnittlich </a:t>
            </a:r>
            <a:r>
              <a:rPr lang="de-DE" sz="2400" b="1">
                <a:latin typeface="Calibri" pitchFamily="34" charset="0"/>
                <a:cs typeface="Calibri" pitchFamily="34" charset="0"/>
              </a:rPr>
              <a:t>34</a:t>
            </a:r>
          </a:p>
          <a:p>
            <a:pPr>
              <a:spcBef>
                <a:spcPct val="20000"/>
              </a:spcBef>
              <a:defRPr/>
            </a:pPr>
            <a:r>
              <a:rPr lang="de-DE" sz="2400">
                <a:latin typeface="Calibri" pitchFamily="34" charset="0"/>
                <a:cs typeface="Calibri" pitchFamily="34" charset="0"/>
              </a:rPr>
              <a:t> in den 4 Halbjahren der Qualifikationsphase durchschnittlich </a:t>
            </a:r>
            <a:r>
              <a:rPr lang="de-DE" sz="2400" b="1">
                <a:latin typeface="Calibri" pitchFamily="34" charset="0"/>
                <a:cs typeface="Calibri" pitchFamily="34" charset="0"/>
              </a:rPr>
              <a:t>34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DE" sz="2400" b="1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DE" sz="2000" b="1">
              <a:latin typeface="Calibri" pitchFamily="34" charset="0"/>
              <a:cs typeface="Calibri" pitchFamily="34" charset="0"/>
            </a:endParaRPr>
          </a:p>
          <a:p>
            <a:pPr marL="0" lvl="7">
              <a:spcBef>
                <a:spcPct val="20000"/>
              </a:spcBef>
              <a:buFont typeface="Arial" pitchFamily="34" charset="0"/>
              <a:buNone/>
              <a:tabLst>
                <a:tab pos="265113" algn="l"/>
                <a:tab pos="1608138" algn="l"/>
              </a:tabLst>
              <a:defRPr/>
            </a:pPr>
            <a:endParaRPr lang="de-DE" sz="28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FFEF2551-E2D7-F16D-A04D-6F1F18CCB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29" y="3794623"/>
            <a:ext cx="8015541" cy="161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9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257B7-033F-0C72-B41B-49A83966E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857DF-F59C-0D71-6EB8-07C86486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Pflichtbelegung: EF-Q2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9D7932-328F-A7D8-8FD9-76721D03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5" name="Group 47">
            <a:extLst>
              <a:ext uri="{FF2B5EF4-FFF2-40B4-BE49-F238E27FC236}">
                <a16:creationId xmlns:a16="http://schemas.microsoft.com/office/drawing/2014/main" id="{16A75F7C-A590-6924-606D-6121FD259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027704"/>
              </p:ext>
            </p:extLst>
          </p:nvPr>
        </p:nvGraphicFramePr>
        <p:xfrm>
          <a:off x="838200" y="1324368"/>
          <a:ext cx="10585704" cy="4676770"/>
        </p:xfrm>
        <a:graphic>
          <a:graphicData uri="http://schemas.openxmlformats.org/drawingml/2006/table">
            <a:tbl>
              <a:tblPr/>
              <a:tblGrid>
                <a:gridCol w="30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34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Aufgabenfeld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sprachlich-literarisch-künstlerisch</a:t>
                      </a:r>
                      <a:r>
                        <a:rPr kumimoji="0" lang="de-D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Deutsch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Englisch, Französisch,  Spanisch, Latein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(bis Ende EF &gt; Latinum)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Kunst,  Musik,  Literatur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Aufgabenfeld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gesellschaftswissenschaftlich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Geschichte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de-DE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bili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(ggf. ZK),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Sozialwissenschaft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(ggf. ZK),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Erdkunde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de-DE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bili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Erziehungswissenschaft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Philosophie</a:t>
                      </a:r>
                      <a:endParaRPr kumimoji="0" lang="de-DE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Aufgabenfeld 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mathem</a:t>
                      </a: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.-</a:t>
                      </a:r>
                      <a:r>
                        <a:rPr kumimoji="0" lang="de-DE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naturw</a:t>
                      </a: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.- technisch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Mathematik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1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Biologie </a:t>
                      </a:r>
                      <a:r>
                        <a:rPr kumimoji="0" lang="de-DE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bili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Physik, Chemie, Informatik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außerhalb der Aufgabenfelder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ev. / kath. Religionslehre</a:t>
                      </a: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/ ggf. ersatzweise </a:t>
                      </a: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Philosophie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7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Vertiefungsfächer (optional)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Deutsch, Mathematik und Englisch (nur in der EF)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Projektkurse (optional)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Debating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Society, Europa, Mission Erde, Nachhaltigkeit 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nur in der Q1 – in Anbindung an ein Referenzfach 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036F3903-B5C2-7549-67F3-1166D4D9FF23}"/>
              </a:ext>
            </a:extLst>
          </p:cNvPr>
          <p:cNvSpPr/>
          <p:nvPr/>
        </p:nvSpPr>
        <p:spPr>
          <a:xfrm>
            <a:off x="5075419" y="1263472"/>
            <a:ext cx="1385621" cy="4459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rgbClr val="C00000"/>
                </a:solidFill>
              </a:rPr>
              <a:t>Pflicht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0EA832BF-5CA0-2D48-512E-C580BEA516B0}"/>
              </a:ext>
            </a:extLst>
          </p:cNvPr>
          <p:cNvSpPr/>
          <p:nvPr/>
        </p:nvSpPr>
        <p:spPr>
          <a:xfrm>
            <a:off x="5371377" y="3317950"/>
            <a:ext cx="1385621" cy="4459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rgbClr val="C00000"/>
                </a:solidFill>
              </a:rPr>
              <a:t>Pflicht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3AF3A66B-327D-3201-1F54-4EE6205D9F8C}"/>
              </a:ext>
            </a:extLst>
          </p:cNvPr>
          <p:cNvSpPr/>
          <p:nvPr/>
        </p:nvSpPr>
        <p:spPr>
          <a:xfrm>
            <a:off x="4586893" y="4628048"/>
            <a:ext cx="1385621" cy="4459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rgbClr val="C00000"/>
                </a:solidFill>
              </a:rPr>
              <a:t>Pflicht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2A772B4-EC6D-E7DB-51B5-4D51F1EA4520}"/>
              </a:ext>
            </a:extLst>
          </p:cNvPr>
          <p:cNvSpPr/>
          <p:nvPr/>
        </p:nvSpPr>
        <p:spPr>
          <a:xfrm rot="20321145">
            <a:off x="8095832" y="1471298"/>
            <a:ext cx="1803281" cy="836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rgbClr val="C00000"/>
                </a:solidFill>
              </a:rPr>
              <a:t>Pflicht: eine FS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95961C89-C68C-825F-D919-EEE8551685CE}"/>
              </a:ext>
            </a:extLst>
          </p:cNvPr>
          <p:cNvSpPr/>
          <p:nvPr/>
        </p:nvSpPr>
        <p:spPr>
          <a:xfrm rot="20321145">
            <a:off x="8965085" y="2627865"/>
            <a:ext cx="1803281" cy="836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rgbClr val="C00000"/>
                </a:solidFill>
              </a:rPr>
              <a:t>Pflicht: eine </a:t>
            </a:r>
            <a:r>
              <a:rPr lang="de-DE" sz="2800" b="1" err="1">
                <a:solidFill>
                  <a:srgbClr val="C00000"/>
                </a:solidFill>
              </a:rPr>
              <a:t>GeWi</a:t>
            </a:r>
            <a:endParaRPr lang="de-DE" sz="2800" b="1">
              <a:solidFill>
                <a:srgbClr val="C00000"/>
              </a:solidFill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CA647A9D-3A8B-1CAF-49DD-ABCBD268EDFB}"/>
              </a:ext>
            </a:extLst>
          </p:cNvPr>
          <p:cNvSpPr/>
          <p:nvPr/>
        </p:nvSpPr>
        <p:spPr>
          <a:xfrm rot="20321145">
            <a:off x="7103758" y="3714987"/>
            <a:ext cx="1803281" cy="836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2800" b="1">
                <a:solidFill>
                  <a:srgbClr val="C00000"/>
                </a:solidFill>
              </a:rPr>
              <a:t>Pflicht: eine NW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1EBEE0E4-A0D7-0CFD-0FC4-E98FE2E2A8B2}"/>
              </a:ext>
            </a:extLst>
          </p:cNvPr>
          <p:cNvSpPr/>
          <p:nvPr/>
        </p:nvSpPr>
        <p:spPr>
          <a:xfrm rot="20321145">
            <a:off x="1148551" y="2405285"/>
            <a:ext cx="2673278" cy="1372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>
                <a:solidFill>
                  <a:srgbClr val="C00000"/>
                </a:solidFill>
              </a:rPr>
              <a:t>Pflicht: die Abiturfächer</a:t>
            </a:r>
          </a:p>
        </p:txBody>
      </p:sp>
    </p:spTree>
    <p:extLst>
      <p:ext uri="{BB962C8B-B14F-4D97-AF65-F5344CB8AC3E}">
        <p14:creationId xmlns:p14="http://schemas.microsoft.com/office/powerpoint/2010/main" val="20096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A0DA0-BE11-BDAB-F4CB-983F7744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Einführungsphase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C295F6-CFDD-ADE1-B94A-571B0FED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453"/>
            <a:ext cx="10515600" cy="3275093"/>
          </a:xfrm>
        </p:spPr>
        <p:txBody>
          <a:bodyPr>
            <a:normAutofit/>
          </a:bodyPr>
          <a:lstStyle/>
          <a:p>
            <a:r>
              <a:rPr lang="de-DE"/>
              <a:t>Kursangebot / Kursbelegung / Schwerpunkt</a:t>
            </a:r>
          </a:p>
          <a:p>
            <a:r>
              <a:rPr lang="de-DE"/>
              <a:t>Folgekursprinzip / Schriftlichkeit</a:t>
            </a:r>
          </a:p>
          <a:p>
            <a:r>
              <a:rPr lang="de-DE"/>
              <a:t>Vertiefungsfächer</a:t>
            </a:r>
          </a:p>
          <a:p>
            <a:r>
              <a:rPr lang="de-DE"/>
              <a:t>Noten / Warnungen</a:t>
            </a:r>
            <a:endParaRPr lang="de-DE">
              <a:highlight>
                <a:srgbClr val="FFFF00"/>
              </a:highlight>
            </a:endParaRPr>
          </a:p>
          <a:p>
            <a:r>
              <a:rPr lang="de-DE"/>
              <a:t>Versetzungsbedingungen / Nachprüfungen 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401E63-AA5E-B61A-5ECB-2E7FDCA1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453D-CE0F-B547-8353-3885D4F81A9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35647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B95D6ECC780442AE6F25D7F9F5C867" ma:contentTypeVersion="4" ma:contentTypeDescription="Ein neues Dokument erstellen." ma:contentTypeScope="" ma:versionID="6bca23d50a6b3788e022262c1cee0c5c">
  <xsd:schema xmlns:xsd="http://www.w3.org/2001/XMLSchema" xmlns:xs="http://www.w3.org/2001/XMLSchema" xmlns:p="http://schemas.microsoft.com/office/2006/metadata/properties" xmlns:ns2="75ca296f-c3b5-4d4c-a432-43885cba9826" targetNamespace="http://schemas.microsoft.com/office/2006/metadata/properties" ma:root="true" ma:fieldsID="f986a19bddeb5cb6f3345c2b3af98c6c" ns2:_="">
    <xsd:import namespace="75ca296f-c3b5-4d4c-a432-43885cba98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96f-c3b5-4d4c-a432-43885cba98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9141B-CDDF-4891-ADEC-89B4E76055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a296f-c3b5-4d4c-a432-43885cba98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6C794C-396E-4A26-B62B-B78EBCE0201A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5ca296f-c3b5-4d4c-a432-43885cba98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5B080B-00CB-4154-9D52-94FF2B4BF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2049</Words>
  <Application>Microsoft Office PowerPoint</Application>
  <PresentationFormat>Breitbild</PresentationFormat>
  <Paragraphs>444</Paragraphs>
  <Slides>34</Slides>
  <Notes>34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Benutzerdefiniertes Design</vt:lpstr>
      <vt:lpstr>Die gymnasiale Oberstufe am Gymnasium Schwertstraße</vt:lpstr>
      <vt:lpstr>Vorstellung</vt:lpstr>
      <vt:lpstr>Übersicht</vt:lpstr>
      <vt:lpstr>Organisation: Was ändert sich?</vt:lpstr>
      <vt:lpstr>Organisation: Was ändert sich?</vt:lpstr>
      <vt:lpstr>Dauer / Aufbau  der gymnasialen Oberstufe</vt:lpstr>
      <vt:lpstr>Wochenstunden</vt:lpstr>
      <vt:lpstr>Pflichtbelegung: EF-Q2</vt:lpstr>
      <vt:lpstr>Einführungsphase</vt:lpstr>
      <vt:lpstr>Pflichtbelegung EF</vt:lpstr>
      <vt:lpstr>Pflichtbelegung EF</vt:lpstr>
      <vt:lpstr>Schwerpunkt</vt:lpstr>
      <vt:lpstr>Vertiefungsfächer</vt:lpstr>
      <vt:lpstr>Folgekursprinzip</vt:lpstr>
      <vt:lpstr>Schriftlichkeit</vt:lpstr>
      <vt:lpstr>Noten</vt:lpstr>
      <vt:lpstr>Versetzungsbedingungen  und Nachprüfungen</vt:lpstr>
      <vt:lpstr>Qualifikationsphase</vt:lpstr>
      <vt:lpstr>Pflichtbelegung Q-Phase</vt:lpstr>
      <vt:lpstr>Pflichtbelegung: Q-Phase</vt:lpstr>
      <vt:lpstr>Schriftlichkeit</vt:lpstr>
      <vt:lpstr>Notenpunkte</vt:lpstr>
      <vt:lpstr>Wahl der vier Abiturfächer</vt:lpstr>
      <vt:lpstr>Bedingungen für die Wahl  der Abiturfächer</vt:lpstr>
      <vt:lpstr>Weitere Berechtigungen</vt:lpstr>
      <vt:lpstr>Kurswahlen</vt:lpstr>
      <vt:lpstr>Fächerpräsentation</vt:lpstr>
      <vt:lpstr>Laufbahnplanung mit LuPo</vt:lpstr>
      <vt:lpstr>Tipps für die EF-Wahlen</vt:lpstr>
      <vt:lpstr>Ausblick</vt:lpstr>
      <vt:lpstr>Anmeldung</vt:lpstr>
      <vt:lpstr>Tabletkonzept am GSS</vt:lpstr>
      <vt:lpstr>Tabletkonzept am GSS</vt:lpstr>
      <vt:lpstr>Tabletkonzept am GSS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 für den Elternabend</dc:title>
  <dc:creator>Donata Hillmann</dc:creator>
  <cp:lastModifiedBy>Alboteanu-Schirner, Ana Maria (GY Schwertstrasse)</cp:lastModifiedBy>
  <cp:revision>50</cp:revision>
  <dcterms:created xsi:type="dcterms:W3CDTF">2019-11-21T16:28:07Z</dcterms:created>
  <dcterms:modified xsi:type="dcterms:W3CDTF">2026-02-18T16:23:08Z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0x0101004BB95D6ECC780442AE6F25D7F9F5C867</vt:lpwstr>
  </property>
</Properties>
</file>